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60" r:id="rId4"/>
    <p:sldId id="286" r:id="rId5"/>
    <p:sldId id="258" r:id="rId6"/>
    <p:sldId id="259" r:id="rId7"/>
    <p:sldId id="278" r:id="rId8"/>
    <p:sldId id="280" r:id="rId9"/>
    <p:sldId id="281" r:id="rId10"/>
    <p:sldId id="282" r:id="rId11"/>
    <p:sldId id="270" r:id="rId12"/>
    <p:sldId id="271" r:id="rId13"/>
    <p:sldId id="272" r:id="rId14"/>
    <p:sldId id="276" r:id="rId15"/>
    <p:sldId id="273" r:id="rId16"/>
    <p:sldId id="274" r:id="rId17"/>
    <p:sldId id="283" r:id="rId18"/>
    <p:sldId id="284" r:id="rId19"/>
    <p:sldId id="28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4" autoAdjust="0"/>
    <p:restoredTop sz="94660"/>
  </p:normalViewPr>
  <p:slideViewPr>
    <p:cSldViewPr snapToGrid="0">
      <p:cViewPr varScale="1">
        <p:scale>
          <a:sx n="87" d="100"/>
          <a:sy n="87" d="100"/>
        </p:scale>
        <p:origin x="216" y="9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CEABDEE-226B-4E9A-86FC-39A7445B2381}" type="datetimeFigureOut">
              <a:rPr lang="es-ES" smtClean="0"/>
              <a:t>29/1/21</a:t>
            </a:fld>
            <a:endParaRPr lang="es-ES"/>
          </a:p>
        </p:txBody>
      </p:sp>
      <p:sp>
        <p:nvSpPr>
          <p:cNvPr id="5" name="Footer Placeholder 4"/>
          <p:cNvSpPr>
            <a:spLocks noGrp="1"/>
          </p:cNvSpPr>
          <p:nvPr>
            <p:ph type="ftr" sz="quarter" idx="11"/>
          </p:nvPr>
        </p:nvSpPr>
        <p:spPr/>
        <p:txBody>
          <a:bodyPr/>
          <a:lstStyle/>
          <a:p>
            <a:endParaRPr lang="es-E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3137993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CEABDEE-226B-4E9A-86FC-39A7445B2381}" type="datetimeFigureOut">
              <a:rPr lang="es-ES" smtClean="0"/>
              <a:t>29/1/21</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43559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CEABDEE-226B-4E9A-86FC-39A7445B2381}" type="datetimeFigureOut">
              <a:rPr lang="es-ES" smtClean="0"/>
              <a:t>29/1/21</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7582EC-6A76-464D-A92E-9ABD969D4535}" type="slidenum">
              <a:rPr lang="es-ES" smtClean="0"/>
              <a:t>‹Nº›</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37158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2CEABDEE-226B-4E9A-86FC-39A7445B2381}" type="datetimeFigureOut">
              <a:rPr lang="es-ES" smtClean="0"/>
              <a:t>29/1/21</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749667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2CEABDEE-226B-4E9A-86FC-39A7445B2381}" type="datetimeFigureOut">
              <a:rPr lang="es-ES" smtClean="0"/>
              <a:t>29/1/21</a:t>
            </a:fld>
            <a:endParaRPr lang="es-ES"/>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7582EC-6A76-464D-A92E-9ABD969D4535}" type="slidenum">
              <a:rPr lang="es-ES" smtClean="0"/>
              <a:t>‹Nº›</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10272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2CEABDEE-226B-4E9A-86FC-39A7445B2381}" type="datetimeFigureOut">
              <a:rPr lang="es-ES" smtClean="0"/>
              <a:t>29/1/21</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2412841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CEABDEE-226B-4E9A-86FC-39A7445B2381}" type="datetimeFigureOut">
              <a:rPr lang="es-ES" smtClean="0"/>
              <a:t>29/1/21</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2858357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CEABDEE-226B-4E9A-86FC-39A7445B2381}" type="datetimeFigureOut">
              <a:rPr lang="es-ES" smtClean="0"/>
              <a:t>29/1/21</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140810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CEABDEE-226B-4E9A-86FC-39A7445B2381}" type="datetimeFigureOut">
              <a:rPr lang="es-ES" smtClean="0"/>
              <a:t>29/1/21</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2041858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CEABDEE-226B-4E9A-86FC-39A7445B2381}" type="datetimeFigureOut">
              <a:rPr lang="es-ES" smtClean="0"/>
              <a:t>29/1/21</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3819457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CEABDEE-226B-4E9A-86FC-39A7445B2381}" type="datetimeFigureOut">
              <a:rPr lang="es-ES" smtClean="0"/>
              <a:t>29/1/21</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190071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CEABDEE-226B-4E9A-86FC-39A7445B2381}" type="datetimeFigureOut">
              <a:rPr lang="es-ES" smtClean="0"/>
              <a:t>29/1/21</a:t>
            </a:fld>
            <a:endParaRPr lang="es-ES"/>
          </a:p>
        </p:txBody>
      </p:sp>
      <p:sp>
        <p:nvSpPr>
          <p:cNvPr id="8" name="Footer Placeholder 7"/>
          <p:cNvSpPr>
            <a:spLocks noGrp="1"/>
          </p:cNvSpPr>
          <p:nvPr>
            <p:ph type="ftr" sz="quarter" idx="11"/>
          </p:nvPr>
        </p:nvSpPr>
        <p:spPr/>
        <p:txBody>
          <a:bodyPr/>
          <a:lstStyle/>
          <a:p>
            <a:endParaRPr lang="es-E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2002588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CEABDEE-226B-4E9A-86FC-39A7445B2381}" type="datetimeFigureOut">
              <a:rPr lang="es-ES" smtClean="0"/>
              <a:t>29/1/21</a:t>
            </a:fld>
            <a:endParaRPr lang="es-ES"/>
          </a:p>
        </p:txBody>
      </p:sp>
      <p:sp>
        <p:nvSpPr>
          <p:cNvPr id="4" name="Footer Placeholder 3"/>
          <p:cNvSpPr>
            <a:spLocks noGrp="1"/>
          </p:cNvSpPr>
          <p:nvPr>
            <p:ph type="ftr" sz="quarter" idx="11"/>
          </p:nvPr>
        </p:nvSpPr>
        <p:spPr/>
        <p:txBody>
          <a:bodyPr/>
          <a:lstStyle/>
          <a:p>
            <a:endParaRPr lang="es-E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2935838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EABDEE-226B-4E9A-86FC-39A7445B2381}" type="datetimeFigureOut">
              <a:rPr lang="es-ES" smtClean="0"/>
              <a:t>29/1/21</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3448227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CEABDEE-226B-4E9A-86FC-39A7445B2381}" type="datetimeFigureOut">
              <a:rPr lang="es-ES" smtClean="0"/>
              <a:t>29/1/21</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3255103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CEABDEE-226B-4E9A-86FC-39A7445B2381}" type="datetimeFigureOut">
              <a:rPr lang="es-ES" smtClean="0"/>
              <a:t>29/1/21</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7582EC-6A76-464D-A92E-9ABD969D4535}" type="slidenum">
              <a:rPr lang="es-ES" smtClean="0"/>
              <a:t>‹Nº›</a:t>
            </a:fld>
            <a:endParaRPr lang="es-ES"/>
          </a:p>
        </p:txBody>
      </p:sp>
    </p:spTree>
    <p:extLst>
      <p:ext uri="{BB962C8B-B14F-4D97-AF65-F5344CB8AC3E}">
        <p14:creationId xmlns:p14="http://schemas.microsoft.com/office/powerpoint/2010/main" val="1648980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CEABDEE-226B-4E9A-86FC-39A7445B2381}" type="datetimeFigureOut">
              <a:rPr lang="es-ES" smtClean="0"/>
              <a:t>29/1/21</a:t>
            </a:fld>
            <a:endParaRPr lang="es-E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67582EC-6A76-464D-A92E-9ABD969D4535}" type="slidenum">
              <a:rPr lang="es-ES" smtClean="0"/>
              <a:t>‹Nº›</a:t>
            </a:fld>
            <a:endParaRPr lang="es-ES"/>
          </a:p>
        </p:txBody>
      </p:sp>
    </p:spTree>
    <p:extLst>
      <p:ext uri="{BB962C8B-B14F-4D97-AF65-F5344CB8AC3E}">
        <p14:creationId xmlns:p14="http://schemas.microsoft.com/office/powerpoint/2010/main" val="291759798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injuve.es/sites/default/files/politicas_de_juventud_imprenta.pdf" TargetMode="External"/><Relationship Id="rId3" Type="http://schemas.openxmlformats.org/officeDocument/2006/relationships/hyperlink" Target="http://www.cje.org/ca/que-es-cje/estructura/" TargetMode="External"/><Relationship Id="rId7" Type="http://schemas.openxmlformats.org/officeDocument/2006/relationships/hyperlink" Target="https://es.wikipedia.org/wiki/Consejo_de_la_Juventud_de_Espa%C3%B1a#:~:text=El%20Consejo%20de%20la%20Juventud,y%20Consejos%20de%20Juventud%20auton%C3%B3micos" TargetMode="External"/><Relationship Id="rId2" Type="http://schemas.openxmlformats.org/officeDocument/2006/relationships/hyperlink" Target="http://www.injuve.es/sites/default/files/2017/46/publicaciones/revista110_9-estudios-politicas-de-juventud-en-espana.pdf" TargetMode="External"/><Relationship Id="rId1" Type="http://schemas.openxmlformats.org/officeDocument/2006/relationships/slideLayout" Target="../slideLayouts/slideLayout2.xml"/><Relationship Id="rId6" Type="http://schemas.openxmlformats.org/officeDocument/2006/relationships/hyperlink" Target="http://www.injuve.es/sites/default/files/JCifras-Valores-Dic2010.pdf" TargetMode="External"/><Relationship Id="rId5" Type="http://schemas.openxmlformats.org/officeDocument/2006/relationships/hyperlink" Target="http://www.injuve.es/sites/default/files/2018/27/publicaciones/sondeo_2017-1_informe.pdf" TargetMode="External"/><Relationship Id="rId4" Type="http://schemas.openxmlformats.org/officeDocument/2006/relationships/hyperlink" Target="https://national-policies.eacea.ec.europa.eu/youthwiki/chapters/spain/1-youth-policy-governance" TargetMode="External"/><Relationship Id="rId9" Type="http://schemas.openxmlformats.org/officeDocument/2006/relationships/image" Target="../media/image18.jp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ABABA7-0420-4200-9B65-1C1967CE9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A03E380-9CD1-4ABA-A763-9F9D252B8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11" name="Freeform 11">
              <a:extLst>
                <a:ext uri="{FF2B5EF4-FFF2-40B4-BE49-F238E27FC236}">
                  <a16:creationId xmlns:a16="http://schemas.microsoft.com/office/drawing/2014/main" id="{66E01B84-4C2B-4DE5-90C8-9C4001A75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2" name="Freeform 12">
              <a:extLst>
                <a:ext uri="{FF2B5EF4-FFF2-40B4-BE49-F238E27FC236}">
                  <a16:creationId xmlns:a16="http://schemas.microsoft.com/office/drawing/2014/main" id="{64CE5A7A-D5C5-4FE5-860C-0B5748FDE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3" name="Freeform 13">
              <a:extLst>
                <a:ext uri="{FF2B5EF4-FFF2-40B4-BE49-F238E27FC236}">
                  <a16:creationId xmlns:a16="http://schemas.microsoft.com/office/drawing/2014/main" id="{016A7D2A-6EEA-47B8-A763-7D82E41B3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4" name="Freeform 14">
              <a:extLst>
                <a:ext uri="{FF2B5EF4-FFF2-40B4-BE49-F238E27FC236}">
                  <a16:creationId xmlns:a16="http://schemas.microsoft.com/office/drawing/2014/main" id="{E758F6E7-6DEC-48D0-ACB1-E5E26B13E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5" name="Freeform 15">
              <a:extLst>
                <a:ext uri="{FF2B5EF4-FFF2-40B4-BE49-F238E27FC236}">
                  <a16:creationId xmlns:a16="http://schemas.microsoft.com/office/drawing/2014/main" id="{B56657FF-C027-42E7-859B-902929B6FA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6" name="Freeform 16">
              <a:extLst>
                <a:ext uri="{FF2B5EF4-FFF2-40B4-BE49-F238E27FC236}">
                  <a16:creationId xmlns:a16="http://schemas.microsoft.com/office/drawing/2014/main" id="{79047F2A-5978-46C6-B3A2-54AAC2136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7" name="Freeform 17">
              <a:extLst>
                <a:ext uri="{FF2B5EF4-FFF2-40B4-BE49-F238E27FC236}">
                  <a16:creationId xmlns:a16="http://schemas.microsoft.com/office/drawing/2014/main" id="{F3BE8FD1-0A72-4640-AC7A-2E057273F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8" name="Freeform 18">
              <a:extLst>
                <a:ext uri="{FF2B5EF4-FFF2-40B4-BE49-F238E27FC236}">
                  <a16:creationId xmlns:a16="http://schemas.microsoft.com/office/drawing/2014/main" id="{752FC782-A372-4D11-B20D-958955E56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9" name="Freeform 19">
              <a:extLst>
                <a:ext uri="{FF2B5EF4-FFF2-40B4-BE49-F238E27FC236}">
                  <a16:creationId xmlns:a16="http://schemas.microsoft.com/office/drawing/2014/main" id="{AA00B2F1-BEE2-444A-8249-C8E3212CA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0" name="Freeform 20">
              <a:extLst>
                <a:ext uri="{FF2B5EF4-FFF2-40B4-BE49-F238E27FC236}">
                  <a16:creationId xmlns:a16="http://schemas.microsoft.com/office/drawing/2014/main" id="{E7F5747E-514B-4CF7-B6B0-DAD7149097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1" name="Freeform 21">
              <a:extLst>
                <a:ext uri="{FF2B5EF4-FFF2-40B4-BE49-F238E27FC236}">
                  <a16:creationId xmlns:a16="http://schemas.microsoft.com/office/drawing/2014/main" id="{931614BB-1593-40ED-8113-2BD1187055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2" name="Freeform 22">
              <a:extLst>
                <a:ext uri="{FF2B5EF4-FFF2-40B4-BE49-F238E27FC236}">
                  <a16:creationId xmlns:a16="http://schemas.microsoft.com/office/drawing/2014/main" id="{2691871F-F15C-4E19-BC9C-78E5748D74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24" name="Freeform 6">
            <a:extLst>
              <a:ext uri="{FF2B5EF4-FFF2-40B4-BE49-F238E27FC236}">
                <a16:creationId xmlns:a16="http://schemas.microsoft.com/office/drawing/2014/main" id="{8576F020-8157-45CE-B1D9-6FA47AFEB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1159566"/>
            <a:ext cx="7560245" cy="453886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2" name="Título 1">
            <a:extLst>
              <a:ext uri="{FF2B5EF4-FFF2-40B4-BE49-F238E27FC236}">
                <a16:creationId xmlns:a16="http://schemas.microsoft.com/office/drawing/2014/main" id="{BB6C5620-3E5A-41BB-8905-7D4891262600}"/>
              </a:ext>
            </a:extLst>
          </p:cNvPr>
          <p:cNvSpPr>
            <a:spLocks noGrp="1"/>
          </p:cNvSpPr>
          <p:nvPr>
            <p:ph type="ctrTitle"/>
          </p:nvPr>
        </p:nvSpPr>
        <p:spPr>
          <a:xfrm>
            <a:off x="5051" y="1318590"/>
            <a:ext cx="6650477" cy="4220820"/>
          </a:xfrm>
        </p:spPr>
        <p:txBody>
          <a:bodyPr anchor="ctr">
            <a:normAutofit/>
          </a:bodyPr>
          <a:lstStyle/>
          <a:p>
            <a:pPr algn="ctr"/>
            <a:r>
              <a:rPr lang="en-US" dirty="0">
                <a:solidFill>
                  <a:srgbClr val="FFFFFF"/>
                </a:solidFill>
              </a:rPr>
              <a:t>YOUTH POLICY IN SPAIN</a:t>
            </a:r>
            <a:endParaRPr lang="es-ES" dirty="0">
              <a:solidFill>
                <a:srgbClr val="FFFFFF"/>
              </a:solidFill>
            </a:endParaRPr>
          </a:p>
        </p:txBody>
      </p:sp>
      <p:pic>
        <p:nvPicPr>
          <p:cNvPr id="27" name="Imagen 26" descr="Icono&#10;&#10;Descripción generada automáticamente">
            <a:extLst>
              <a:ext uri="{FF2B5EF4-FFF2-40B4-BE49-F238E27FC236}">
                <a16:creationId xmlns:a16="http://schemas.microsoft.com/office/drawing/2014/main" id="{F63367BE-7FA2-4E9E-8D32-8B5EA9EF66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4899" y="1611844"/>
            <a:ext cx="3634312" cy="3634312"/>
          </a:xfrm>
          <a:prstGeom prst="rect">
            <a:avLst/>
          </a:prstGeom>
        </p:spPr>
      </p:pic>
    </p:spTree>
    <p:extLst>
      <p:ext uri="{BB962C8B-B14F-4D97-AF65-F5344CB8AC3E}">
        <p14:creationId xmlns:p14="http://schemas.microsoft.com/office/powerpoint/2010/main" val="2122219042"/>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EDD21E1-BAF0-4314-AB31-82ECB8AC9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8C26271-5129-4B0B-87B1-150CAEBAA074}"/>
              </a:ext>
            </a:extLst>
          </p:cNvPr>
          <p:cNvSpPr>
            <a:spLocks noGrp="1"/>
          </p:cNvSpPr>
          <p:nvPr>
            <p:ph type="title"/>
          </p:nvPr>
        </p:nvSpPr>
        <p:spPr>
          <a:xfrm>
            <a:off x="649223" y="645106"/>
            <a:ext cx="11070025" cy="1259894"/>
          </a:xfrm>
        </p:spPr>
        <p:txBody>
          <a:bodyPr>
            <a:normAutofit fontScale="90000"/>
          </a:bodyPr>
          <a:lstStyle/>
          <a:p>
            <a:pPr algn="ctr">
              <a:lnSpc>
                <a:spcPct val="90000"/>
              </a:lnSpc>
            </a:pPr>
            <a:r>
              <a:rPr lang="es-ES" sz="4000" b="1" dirty="0">
                <a:latin typeface="Arial" panose="020B0604020202020204" pitchFamily="34" charset="0"/>
                <a:cs typeface="Arial" panose="020B0604020202020204" pitchFamily="34" charset="0"/>
              </a:rPr>
              <a:t>Cross-</a:t>
            </a:r>
            <a:r>
              <a:rPr lang="es-ES" sz="4000" b="1" dirty="0" err="1">
                <a:latin typeface="Arial" panose="020B0604020202020204" pitchFamily="34" charset="0"/>
                <a:cs typeface="Arial" panose="020B0604020202020204" pitchFamily="34" charset="0"/>
              </a:rPr>
              <a:t>Border</a:t>
            </a:r>
            <a:r>
              <a:rPr lang="es-ES" sz="4000" b="1" dirty="0">
                <a:latin typeface="Arial" panose="020B0604020202020204" pitchFamily="34" charset="0"/>
                <a:cs typeface="Arial" panose="020B0604020202020204" pitchFamily="34" charset="0"/>
              </a:rPr>
              <a:t> </a:t>
            </a:r>
            <a:r>
              <a:rPr lang="es-ES" sz="4000" b="1" dirty="0" err="1">
                <a:latin typeface="Arial" panose="020B0604020202020204" pitchFamily="34" charset="0"/>
                <a:cs typeface="Arial" panose="020B0604020202020204" pitchFamily="34" charset="0"/>
              </a:rPr>
              <a:t>Cooperation</a:t>
            </a:r>
            <a:br>
              <a:rPr lang="es-ES" sz="2800" dirty="0"/>
            </a:br>
            <a:br>
              <a:rPr lang="es-ES" sz="2800" dirty="0"/>
            </a:br>
            <a:endParaRPr lang="es-ES" sz="2800" dirty="0"/>
          </a:p>
        </p:txBody>
      </p:sp>
      <p:sp>
        <p:nvSpPr>
          <p:cNvPr id="13" name="Rectangle 12">
            <a:extLst>
              <a:ext uri="{FF2B5EF4-FFF2-40B4-BE49-F238E27FC236}">
                <a16:creationId xmlns:a16="http://schemas.microsoft.com/office/drawing/2014/main" id="{FDC8619C-F25D-468E-95FA-2A2151D7D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Marcador de contenido 2">
            <a:extLst>
              <a:ext uri="{FF2B5EF4-FFF2-40B4-BE49-F238E27FC236}">
                <a16:creationId xmlns:a16="http://schemas.microsoft.com/office/drawing/2014/main" id="{454256A9-7C9E-4898-A171-7679AC26F102}"/>
              </a:ext>
            </a:extLst>
          </p:cNvPr>
          <p:cNvSpPr>
            <a:spLocks noGrp="1"/>
          </p:cNvSpPr>
          <p:nvPr>
            <p:ph idx="1"/>
          </p:nvPr>
        </p:nvSpPr>
        <p:spPr>
          <a:xfrm>
            <a:off x="649225" y="2133600"/>
            <a:ext cx="5122652" cy="3759253"/>
          </a:xfrm>
        </p:spPr>
        <p:txBody>
          <a:bodyPr>
            <a:normAutofit/>
          </a:bodyPr>
          <a:lstStyle/>
          <a:p>
            <a:pPr>
              <a:lnSpc>
                <a:spcPct val="90000"/>
              </a:lnSpc>
            </a:pPr>
            <a:r>
              <a:rPr lang="en-US" sz="1400" dirty="0">
                <a:latin typeface="Abadi Extra Light" panose="020B0204020104020204" pitchFamily="34" charset="0"/>
              </a:rPr>
              <a:t>Participation in the European Steering Committee for Youth (CDEJ) that creates a space of cooperation between the responsible personnel of the bodies focused on youth matters and the representatives of ministries with youth competences. The CDEJ was set to boost cooperation between governments in the youth area. Also, the committee offers a framework to compare the different youth policies of the participants.</a:t>
            </a:r>
          </a:p>
          <a:p>
            <a:pPr>
              <a:lnSpc>
                <a:spcPct val="90000"/>
              </a:lnSpc>
            </a:pPr>
            <a:endParaRPr lang="en-US" sz="1400" dirty="0">
              <a:latin typeface="Abadi Extra Light" panose="020B0204020104020204" pitchFamily="34" charset="0"/>
            </a:endParaRPr>
          </a:p>
          <a:p>
            <a:pPr>
              <a:lnSpc>
                <a:spcPct val="90000"/>
              </a:lnSpc>
            </a:pPr>
            <a:r>
              <a:rPr lang="en-US" sz="1400" dirty="0">
                <a:latin typeface="Abadi Extra Light" panose="020B0204020104020204" pitchFamily="34" charset="0"/>
              </a:rPr>
              <a:t>Besides all these international agreements, it has to be taken into account that the Autonomous Regions also carry out cooperation and external actions. Like the participation of the Youth Institute of Extremadura (Instituto de la Juventud de Extremadura) in the </a:t>
            </a:r>
            <a:r>
              <a:rPr lang="en-US" sz="1400" dirty="0" err="1">
                <a:latin typeface="Abadi Extra Light" panose="020B0204020104020204" pitchFamily="34" charset="0"/>
              </a:rPr>
              <a:t>Eurodesk</a:t>
            </a:r>
            <a:r>
              <a:rPr lang="en-US" sz="1400" dirty="0">
                <a:latin typeface="Abadi Extra Light" panose="020B0204020104020204" pitchFamily="34" charset="0"/>
              </a:rPr>
              <a:t> program with a local information office. Or the participation of the Andalusian Youth Institute (Instituto </a:t>
            </a:r>
            <a:r>
              <a:rPr lang="en-US" sz="1400" dirty="0" err="1">
                <a:latin typeface="Abadi Extra Light" panose="020B0204020104020204" pitchFamily="34" charset="0"/>
              </a:rPr>
              <a:t>Andaluz</a:t>
            </a:r>
            <a:r>
              <a:rPr lang="en-US" sz="1400" dirty="0">
                <a:latin typeface="Abadi Extra Light" panose="020B0204020104020204" pitchFamily="34" charset="0"/>
              </a:rPr>
              <a:t> de la Juventud) in European programs like the </a:t>
            </a:r>
            <a:r>
              <a:rPr lang="en-US" sz="1400" dirty="0" err="1">
                <a:latin typeface="Abadi Extra Light" panose="020B0204020104020204" pitchFamily="34" charset="0"/>
              </a:rPr>
              <a:t>Eures</a:t>
            </a:r>
            <a:r>
              <a:rPr lang="en-US" sz="1400" dirty="0">
                <a:latin typeface="Abadi Extra Light" panose="020B0204020104020204" pitchFamily="34" charset="0"/>
              </a:rPr>
              <a:t> or the </a:t>
            </a:r>
            <a:r>
              <a:rPr lang="en-US" sz="1400" dirty="0" err="1">
                <a:latin typeface="Abadi Extra Light" panose="020B0204020104020204" pitchFamily="34" charset="0"/>
              </a:rPr>
              <a:t>Europass</a:t>
            </a:r>
            <a:r>
              <a:rPr lang="en-US" sz="1400" dirty="0">
                <a:latin typeface="Abadi Extra Light" panose="020B0204020104020204" pitchFamily="34" charset="0"/>
              </a:rPr>
              <a:t>.</a:t>
            </a:r>
            <a:endParaRPr lang="es-ES" sz="1400" dirty="0">
              <a:latin typeface="Abadi Extra Light" panose="020B0204020104020204" pitchFamily="34" charset="0"/>
            </a:endParaRPr>
          </a:p>
        </p:txBody>
      </p:sp>
      <p:pic>
        <p:nvPicPr>
          <p:cNvPr id="6" name="Imagen 5" descr="Logotipo, nombre de la empresa&#10;&#10;Descripción generada automáticamente">
            <a:extLst>
              <a:ext uri="{FF2B5EF4-FFF2-40B4-BE49-F238E27FC236}">
                <a16:creationId xmlns:a16="http://schemas.microsoft.com/office/drawing/2014/main" id="{589DC041-5484-4371-BC87-5797002296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7271" y="1534632"/>
            <a:ext cx="5451627" cy="4358221"/>
          </a:xfrm>
          <a:prstGeom prst="rect">
            <a:avLst/>
          </a:prstGeom>
        </p:spPr>
      </p:pic>
      <p:sp>
        <p:nvSpPr>
          <p:cNvPr id="15" name="Freeform 12">
            <a:extLst>
              <a:ext uri="{FF2B5EF4-FFF2-40B4-BE49-F238E27FC236}">
                <a16:creationId xmlns:a16="http://schemas.microsoft.com/office/drawing/2014/main" id="{7D9439D6-DEAD-4CEB-A61B-BE3D64D1B5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4686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F20825-3546-410B-A62F-6CCBDF7FDBCA}"/>
              </a:ext>
            </a:extLst>
          </p:cNvPr>
          <p:cNvSpPr>
            <a:spLocks noGrp="1"/>
          </p:cNvSpPr>
          <p:nvPr>
            <p:ph type="title"/>
          </p:nvPr>
        </p:nvSpPr>
        <p:spPr/>
        <p:txBody>
          <a:bodyPr/>
          <a:lstStyle/>
          <a:p>
            <a:pPr algn="ctr"/>
            <a:r>
              <a:rPr lang="es-ES" dirty="0"/>
              <a:t>YOUTH COUNCIL OF SPAIN</a:t>
            </a:r>
          </a:p>
        </p:txBody>
      </p:sp>
      <p:pic>
        <p:nvPicPr>
          <p:cNvPr id="5" name="Marcador de contenido 4" descr="Interfaz de usuario gráfica&#10;&#10;Descripción generada automáticamente">
            <a:extLst>
              <a:ext uri="{FF2B5EF4-FFF2-40B4-BE49-F238E27FC236}">
                <a16:creationId xmlns:a16="http://schemas.microsoft.com/office/drawing/2014/main" id="{6A6DAD47-0E21-476A-B552-B2B134B0549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79804" y="1905000"/>
            <a:ext cx="9137927" cy="3997843"/>
          </a:xfrm>
        </p:spPr>
      </p:pic>
    </p:spTree>
    <p:extLst>
      <p:ext uri="{BB962C8B-B14F-4D97-AF65-F5344CB8AC3E}">
        <p14:creationId xmlns:p14="http://schemas.microsoft.com/office/powerpoint/2010/main" val="2545983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25332B-E20F-426B-B6F0-9B6B4D6CA365}"/>
              </a:ext>
            </a:extLst>
          </p:cNvPr>
          <p:cNvSpPr>
            <a:spLocks noGrp="1"/>
          </p:cNvSpPr>
          <p:nvPr>
            <p:ph type="title"/>
          </p:nvPr>
        </p:nvSpPr>
        <p:spPr>
          <a:xfrm>
            <a:off x="2592925" y="624110"/>
            <a:ext cx="8911687" cy="1280890"/>
          </a:xfrm>
        </p:spPr>
        <p:txBody>
          <a:bodyPr>
            <a:normAutofit/>
          </a:bodyPr>
          <a:lstStyle/>
          <a:p>
            <a:r>
              <a:rPr lang="es-ES"/>
              <a:t>YOUTH COUNCIL OF SPAIN</a:t>
            </a:r>
          </a:p>
        </p:txBody>
      </p:sp>
      <p:sp>
        <p:nvSpPr>
          <p:cNvPr id="3" name="Marcador de contenido 2">
            <a:extLst>
              <a:ext uri="{FF2B5EF4-FFF2-40B4-BE49-F238E27FC236}">
                <a16:creationId xmlns:a16="http://schemas.microsoft.com/office/drawing/2014/main" id="{39858F63-34CE-4611-AB78-CDBC839E2947}"/>
              </a:ext>
            </a:extLst>
          </p:cNvPr>
          <p:cNvSpPr>
            <a:spLocks noGrp="1"/>
          </p:cNvSpPr>
          <p:nvPr>
            <p:ph idx="1"/>
          </p:nvPr>
        </p:nvSpPr>
        <p:spPr>
          <a:xfrm>
            <a:off x="2589213" y="2125362"/>
            <a:ext cx="3694142" cy="3785860"/>
          </a:xfrm>
        </p:spPr>
        <p:txBody>
          <a:bodyPr>
            <a:normAutofit/>
          </a:bodyPr>
          <a:lstStyle/>
          <a:p>
            <a:r>
              <a:rPr lang="en-US" sz="1400" dirty="0">
                <a:latin typeface="Abadi Extra Light" panose="020B0204020104020204" pitchFamily="34" charset="0"/>
              </a:rPr>
              <a:t>The Spanish Youth Council is an autonomous body created by law in 1983, attached to the Ministry of Health, Social Services and Equality, in which youth organizations from all over Spain and regional Youth Councils are represented. Its objectives are to promote youth participation and associationism, to represent Spanish young people and to convey the proposals and concerns of young people to the public authorities and public opinion. It also provides services and support to youth organizations. They develop Art. 48 of the Constitution in the field of youth. The Spanish Youth Council is the Spanish representative in the European Youth Forum (YJF).</a:t>
            </a:r>
            <a:endParaRPr lang="es-ES" sz="1400" dirty="0">
              <a:latin typeface="Abadi Extra Light" panose="020B0204020104020204" pitchFamily="34" charset="0"/>
            </a:endParaRPr>
          </a:p>
        </p:txBody>
      </p:sp>
      <p:pic>
        <p:nvPicPr>
          <p:cNvPr id="5" name="Imagen 4" descr="Grupo de personas posando para una foto&#10;&#10;Descripción generada automáticamente">
            <a:extLst>
              <a:ext uri="{FF2B5EF4-FFF2-40B4-BE49-F238E27FC236}">
                <a16:creationId xmlns:a16="http://schemas.microsoft.com/office/drawing/2014/main" id="{AE1DDFE0-07B9-4661-B966-83C40FF4C2BF}"/>
              </a:ext>
            </a:extLst>
          </p:cNvPr>
          <p:cNvPicPr>
            <a:picLocks noChangeAspect="1"/>
          </p:cNvPicPr>
          <p:nvPr/>
        </p:nvPicPr>
        <p:blipFill rotWithShape="1">
          <a:blip r:embed="rId2">
            <a:extLst>
              <a:ext uri="{28A0092B-C50C-407E-A947-70E740481C1C}">
                <a14:useLocalDpi xmlns:a14="http://schemas.microsoft.com/office/drawing/2010/main" val="0"/>
              </a:ext>
            </a:extLst>
          </a:blip>
          <a:srcRect l="25585" r="31178" b="3"/>
          <a:stretch/>
        </p:blipFill>
        <p:spPr>
          <a:xfrm>
            <a:off x="7191039" y="1428026"/>
            <a:ext cx="3694141" cy="4805864"/>
          </a:xfrm>
          <a:prstGeom prst="rect">
            <a:avLst/>
          </a:prstGeom>
        </p:spPr>
      </p:pic>
    </p:spTree>
    <p:extLst>
      <p:ext uri="{BB962C8B-B14F-4D97-AF65-F5344CB8AC3E}">
        <p14:creationId xmlns:p14="http://schemas.microsoft.com/office/powerpoint/2010/main" val="1467751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DD21E1-BAF0-4314-AB31-82ECB8AC9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C00118B-1901-4677-AEC6-70C132BCE6C0}"/>
              </a:ext>
            </a:extLst>
          </p:cNvPr>
          <p:cNvSpPr>
            <a:spLocks noGrp="1"/>
          </p:cNvSpPr>
          <p:nvPr>
            <p:ph type="title"/>
          </p:nvPr>
        </p:nvSpPr>
        <p:spPr>
          <a:xfrm>
            <a:off x="649224" y="645106"/>
            <a:ext cx="5122652" cy="1259894"/>
          </a:xfrm>
        </p:spPr>
        <p:txBody>
          <a:bodyPr>
            <a:normAutofit/>
          </a:bodyPr>
          <a:lstStyle/>
          <a:p>
            <a:r>
              <a:rPr lang="en-US" dirty="0"/>
              <a:t>STRUCTURE OF THE YOUTH COUNCIL</a:t>
            </a:r>
            <a:endParaRPr lang="es-ES"/>
          </a:p>
        </p:txBody>
      </p:sp>
      <p:sp>
        <p:nvSpPr>
          <p:cNvPr id="12" name="Rectangle 11">
            <a:extLst>
              <a:ext uri="{FF2B5EF4-FFF2-40B4-BE49-F238E27FC236}">
                <a16:creationId xmlns:a16="http://schemas.microsoft.com/office/drawing/2014/main" id="{FDC8619C-F25D-468E-95FA-2A2151D7D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Marcador de contenido 2">
            <a:extLst>
              <a:ext uri="{FF2B5EF4-FFF2-40B4-BE49-F238E27FC236}">
                <a16:creationId xmlns:a16="http://schemas.microsoft.com/office/drawing/2014/main" id="{3D982124-9191-491D-B895-6A4BC452D8A2}"/>
              </a:ext>
            </a:extLst>
          </p:cNvPr>
          <p:cNvSpPr>
            <a:spLocks noGrp="1"/>
          </p:cNvSpPr>
          <p:nvPr>
            <p:ph idx="1"/>
          </p:nvPr>
        </p:nvSpPr>
        <p:spPr>
          <a:xfrm>
            <a:off x="649225" y="2133600"/>
            <a:ext cx="5122652" cy="3759253"/>
          </a:xfrm>
        </p:spPr>
        <p:txBody>
          <a:bodyPr>
            <a:normAutofit/>
          </a:bodyPr>
          <a:lstStyle/>
          <a:p>
            <a:pPr>
              <a:lnSpc>
                <a:spcPct val="90000"/>
              </a:lnSpc>
            </a:pPr>
            <a:r>
              <a:rPr lang="en-US" sz="1400" b="0" i="0" dirty="0">
                <a:effectLst/>
                <a:latin typeface="Abadi Extra Light" panose="020B0204020104020204" pitchFamily="34" charset="0"/>
              </a:rPr>
              <a:t>Its structure is based on a General Assembly that meets every two years, in which all its members participate, and whose functions are the control of the tasks carried out, the design of the lines of work and the election of the members of the Permanent Commission. Meanwhile, the highest decision-making body is the Executive Assembly, which has one representative from each entity.</a:t>
            </a:r>
          </a:p>
          <a:p>
            <a:pPr>
              <a:lnSpc>
                <a:spcPct val="90000"/>
              </a:lnSpc>
            </a:pPr>
            <a:r>
              <a:rPr lang="en-US" sz="1400" b="0" i="0" dirty="0">
                <a:effectLst/>
                <a:latin typeface="Abadi Extra Light" panose="020B0204020104020204" pitchFamily="34" charset="0"/>
              </a:rPr>
              <a:t>The Permanent Commission is responsible for the daily work of the Spanish Youth Council, as well as the coordination of the </a:t>
            </a:r>
            <a:r>
              <a:rPr lang="en-US" sz="1400" b="0" i="0" dirty="0" err="1">
                <a:effectLst/>
                <a:latin typeface="Abadi Extra Light" panose="020B0204020104020204" pitchFamily="34" charset="0"/>
              </a:rPr>
              <a:t>Specialised</a:t>
            </a:r>
            <a:r>
              <a:rPr lang="en-US" sz="1400" b="0" i="0" dirty="0">
                <a:effectLst/>
                <a:latin typeface="Abadi Extra Light" panose="020B0204020104020204" pitchFamily="34" charset="0"/>
              </a:rPr>
              <a:t> Commissions and the representation of the CJE before the institutions.</a:t>
            </a:r>
          </a:p>
        </p:txBody>
      </p:sp>
      <p:pic>
        <p:nvPicPr>
          <p:cNvPr id="5" name="Imagen 4" descr="Imagen que contiene Interfaz de usuario gráfica&#10;&#10;Descripción generada automáticamente">
            <a:extLst>
              <a:ext uri="{FF2B5EF4-FFF2-40B4-BE49-F238E27FC236}">
                <a16:creationId xmlns:a16="http://schemas.microsoft.com/office/drawing/2014/main" id="{D11EAFEA-7A20-4C94-80E2-7060EB1803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1916" y="1844742"/>
            <a:ext cx="5451627" cy="2848475"/>
          </a:xfrm>
          <a:prstGeom prst="rect">
            <a:avLst/>
          </a:prstGeom>
        </p:spPr>
      </p:pic>
      <p:sp>
        <p:nvSpPr>
          <p:cNvPr id="14" name="Freeform 12">
            <a:extLst>
              <a:ext uri="{FF2B5EF4-FFF2-40B4-BE49-F238E27FC236}">
                <a16:creationId xmlns:a16="http://schemas.microsoft.com/office/drawing/2014/main" id="{7D9439D6-DEAD-4CEB-A61B-BE3D64D1B5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8861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F21E579-4785-4A4E-8D09-42E5246D8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AD8610D-8993-4813-B422-0C272C46323F}"/>
              </a:ext>
            </a:extLst>
          </p:cNvPr>
          <p:cNvSpPr>
            <a:spLocks noGrp="1"/>
          </p:cNvSpPr>
          <p:nvPr>
            <p:ph type="title"/>
          </p:nvPr>
        </p:nvSpPr>
        <p:spPr>
          <a:xfrm>
            <a:off x="649224" y="645106"/>
            <a:ext cx="5122652" cy="1259894"/>
          </a:xfrm>
        </p:spPr>
        <p:txBody>
          <a:bodyPr>
            <a:normAutofit/>
          </a:bodyPr>
          <a:lstStyle/>
          <a:p>
            <a:r>
              <a:rPr lang="en-US" dirty="0"/>
              <a:t>STRUCTURE OF THE YOUTH COUNCIL</a:t>
            </a:r>
            <a:endParaRPr lang="es-ES"/>
          </a:p>
        </p:txBody>
      </p:sp>
      <p:sp>
        <p:nvSpPr>
          <p:cNvPr id="12" name="Rectangle 11">
            <a:extLst>
              <a:ext uri="{FF2B5EF4-FFF2-40B4-BE49-F238E27FC236}">
                <a16:creationId xmlns:a16="http://schemas.microsoft.com/office/drawing/2014/main" id="{3BE96D34-9D7C-4984-961D-7165FA216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Marcador de contenido 2">
            <a:extLst>
              <a:ext uri="{FF2B5EF4-FFF2-40B4-BE49-F238E27FC236}">
                <a16:creationId xmlns:a16="http://schemas.microsoft.com/office/drawing/2014/main" id="{699E9F91-ECFE-4669-9614-CA5B5F37938D}"/>
              </a:ext>
            </a:extLst>
          </p:cNvPr>
          <p:cNvSpPr>
            <a:spLocks noGrp="1"/>
          </p:cNvSpPr>
          <p:nvPr>
            <p:ph idx="1"/>
          </p:nvPr>
        </p:nvSpPr>
        <p:spPr>
          <a:xfrm>
            <a:off x="603744" y="2555108"/>
            <a:ext cx="5122652" cy="3759253"/>
          </a:xfrm>
        </p:spPr>
        <p:txBody>
          <a:bodyPr>
            <a:normAutofit/>
          </a:bodyPr>
          <a:lstStyle/>
          <a:p>
            <a:r>
              <a:rPr lang="en-US" sz="1400" b="0" i="0" dirty="0">
                <a:effectLst/>
                <a:latin typeface="Abadi Extra Light" panose="020B0204020104020204" pitchFamily="34" charset="0"/>
              </a:rPr>
              <a:t>The </a:t>
            </a:r>
            <a:r>
              <a:rPr lang="en-US" sz="1400" b="0" i="0" dirty="0" err="1">
                <a:effectLst/>
                <a:latin typeface="Abadi Extra Light" panose="020B0204020104020204" pitchFamily="34" charset="0"/>
              </a:rPr>
              <a:t>Specialised</a:t>
            </a:r>
            <a:r>
              <a:rPr lang="en-US" sz="1400" b="0" i="0" dirty="0">
                <a:effectLst/>
                <a:latin typeface="Abadi Extra Light" panose="020B0204020104020204" pitchFamily="34" charset="0"/>
              </a:rPr>
              <a:t> Commissions are responsible for preparing specific documents and proposals. There are currently six: Socio-economic, Participation and Non-Formal Education, Formal Education, Rights and Equal Opportunities, Quality of Life and the International Relations Committee (CRI).</a:t>
            </a:r>
          </a:p>
          <a:p>
            <a:r>
              <a:rPr lang="en-US" sz="1400" b="0" i="0" dirty="0">
                <a:effectLst/>
                <a:latin typeface="Abadi Extra Light" panose="020B0204020104020204" pitchFamily="34" charset="0"/>
              </a:rPr>
              <a:t>There is also an Executive Assembly which is responsible for ensuring that the agreements of the General Assembly are implemented.</a:t>
            </a:r>
          </a:p>
          <a:p>
            <a:endParaRPr lang="es-ES" dirty="0"/>
          </a:p>
        </p:txBody>
      </p:sp>
      <p:pic>
        <p:nvPicPr>
          <p:cNvPr id="5" name="Imagen 4" descr="Icono&#10;&#10;Descripción generada automáticamente">
            <a:extLst>
              <a:ext uri="{FF2B5EF4-FFF2-40B4-BE49-F238E27FC236}">
                <a16:creationId xmlns:a16="http://schemas.microsoft.com/office/drawing/2014/main" id="{23170932-D24E-41BB-A603-8338D0ED81E5}"/>
              </a:ext>
            </a:extLst>
          </p:cNvPr>
          <p:cNvPicPr>
            <a:picLocks noChangeAspect="1"/>
          </p:cNvPicPr>
          <p:nvPr/>
        </p:nvPicPr>
        <p:blipFill rotWithShape="1">
          <a:blip r:embed="rId2">
            <a:extLst>
              <a:ext uri="{28A0092B-C50C-407E-A947-70E740481C1C}">
                <a14:useLocalDpi xmlns:a14="http://schemas.microsoft.com/office/drawing/2010/main" val="0"/>
              </a:ext>
            </a:extLst>
          </a:blip>
          <a:srcRect t="1703" b="2036"/>
          <a:stretch/>
        </p:blipFill>
        <p:spPr>
          <a:xfrm>
            <a:off x="6091916" y="645106"/>
            <a:ext cx="5451627" cy="5247747"/>
          </a:xfrm>
          <a:prstGeom prst="rect">
            <a:avLst/>
          </a:prstGeom>
        </p:spPr>
      </p:pic>
      <p:sp>
        <p:nvSpPr>
          <p:cNvPr id="14" name="Freeform 12">
            <a:extLst>
              <a:ext uri="{FF2B5EF4-FFF2-40B4-BE49-F238E27FC236}">
                <a16:creationId xmlns:a16="http://schemas.microsoft.com/office/drawing/2014/main" id="{C8DE1BEC-DAE3-43F4-8D9F-384C3D694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152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84EC85-C4C9-4880-BE4C-3965AD62B469}"/>
              </a:ext>
            </a:extLst>
          </p:cNvPr>
          <p:cNvSpPr>
            <a:spLocks noGrp="1"/>
          </p:cNvSpPr>
          <p:nvPr>
            <p:ph type="title"/>
          </p:nvPr>
        </p:nvSpPr>
        <p:spPr>
          <a:xfrm>
            <a:off x="2592925" y="624110"/>
            <a:ext cx="8911687" cy="1280890"/>
          </a:xfrm>
        </p:spPr>
        <p:txBody>
          <a:bodyPr>
            <a:normAutofit/>
          </a:bodyPr>
          <a:lstStyle/>
          <a:p>
            <a:r>
              <a:rPr lang="es-ES" dirty="0"/>
              <a:t>STRUCTURE OF THE YOUTH COUNCIL</a:t>
            </a:r>
            <a:endParaRPr lang="es-ES"/>
          </a:p>
        </p:txBody>
      </p:sp>
      <p:sp>
        <p:nvSpPr>
          <p:cNvPr id="3" name="Marcador de contenido 2">
            <a:extLst>
              <a:ext uri="{FF2B5EF4-FFF2-40B4-BE49-F238E27FC236}">
                <a16:creationId xmlns:a16="http://schemas.microsoft.com/office/drawing/2014/main" id="{1C98803C-10A3-4954-B66B-04FE515B7196}"/>
              </a:ext>
            </a:extLst>
          </p:cNvPr>
          <p:cNvSpPr>
            <a:spLocks noGrp="1"/>
          </p:cNvSpPr>
          <p:nvPr>
            <p:ph idx="1"/>
          </p:nvPr>
        </p:nvSpPr>
        <p:spPr>
          <a:xfrm>
            <a:off x="2589212" y="2125362"/>
            <a:ext cx="5835121" cy="3785860"/>
          </a:xfrm>
        </p:spPr>
        <p:txBody>
          <a:bodyPr>
            <a:normAutofit fontScale="85000" lnSpcReduction="10000"/>
          </a:bodyPr>
          <a:lstStyle/>
          <a:p>
            <a:pPr>
              <a:lnSpc>
                <a:spcPct val="90000"/>
              </a:lnSpc>
            </a:pPr>
            <a:r>
              <a:rPr lang="es-ES" sz="1500" b="0" i="0" dirty="0">
                <a:effectLst/>
                <a:latin typeface="Abadi Extra Light" panose="020B0204020104020204" pitchFamily="34" charset="0"/>
              </a:rPr>
              <a:t>At </a:t>
            </a:r>
            <a:r>
              <a:rPr lang="es-ES" sz="1500" b="0" i="0" dirty="0" err="1">
                <a:effectLst/>
                <a:latin typeface="Abadi Extra Light" panose="020B0204020104020204" pitchFamily="34" charset="0"/>
              </a:rPr>
              <a:t>present</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its</a:t>
            </a:r>
            <a:r>
              <a:rPr lang="es-ES" sz="1500" b="0" i="0" dirty="0">
                <a:effectLst/>
                <a:latin typeface="Abadi Extra Light" panose="020B0204020104020204" pitchFamily="34" charset="0"/>
              </a:rPr>
              <a:t> Standing </a:t>
            </a:r>
            <a:r>
              <a:rPr lang="es-ES" sz="1500" b="0" i="0" dirty="0" err="1">
                <a:effectLst/>
                <a:latin typeface="Abadi Extra Light" panose="020B0204020104020204" pitchFamily="34" charset="0"/>
              </a:rPr>
              <a:t>Committee</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is</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composed</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of</a:t>
            </a:r>
            <a:r>
              <a:rPr lang="es-ES" sz="1500" b="0" i="0" dirty="0">
                <a:effectLst/>
                <a:latin typeface="Abadi Extra Light" panose="020B0204020104020204" pitchFamily="34" charset="0"/>
              </a:rPr>
              <a:t>:</a:t>
            </a:r>
          </a:p>
          <a:p>
            <a:pPr>
              <a:lnSpc>
                <a:spcPct val="90000"/>
              </a:lnSpc>
            </a:pPr>
            <a:r>
              <a:rPr lang="es-ES" sz="1500" b="0" i="0" dirty="0" err="1">
                <a:effectLst/>
                <a:latin typeface="Abadi Extra Light" panose="020B0204020104020204" pitchFamily="34" charset="0"/>
              </a:rPr>
              <a:t>President</a:t>
            </a:r>
            <a:r>
              <a:rPr lang="es-ES" sz="1500" b="0" i="0" dirty="0">
                <a:effectLst/>
                <a:latin typeface="Abadi Extra Light" panose="020B0204020104020204" pitchFamily="34" charset="0"/>
              </a:rPr>
              <a:t>: Elena Ruiz Cebrián Federación de Asociaciones de Asociaciones de Scouts de España (Scouts España)</a:t>
            </a:r>
          </a:p>
          <a:p>
            <a:pPr>
              <a:lnSpc>
                <a:spcPct val="90000"/>
              </a:lnSpc>
            </a:pPr>
            <a:r>
              <a:rPr lang="es-ES" sz="1500" b="0" i="0" dirty="0" err="1">
                <a:effectLst/>
                <a:latin typeface="Abadi Extra Light" panose="020B0204020104020204" pitchFamily="34" charset="0"/>
              </a:rPr>
              <a:t>Vice-president</a:t>
            </a:r>
            <a:r>
              <a:rPr lang="es-ES" sz="1500" b="0" i="0" dirty="0">
                <a:effectLst/>
                <a:latin typeface="Abadi Extra Light" panose="020B0204020104020204" pitchFamily="34" charset="0"/>
              </a:rPr>
              <a:t>: Margarita del Cisne Guerrero Calderón Jóvenes Izquierda Unida (Izquierda Unida </a:t>
            </a:r>
            <a:r>
              <a:rPr lang="es-ES" sz="1500" b="0" i="0" dirty="0" err="1">
                <a:effectLst/>
                <a:latin typeface="Abadi Extra Light" panose="020B0204020104020204" pitchFamily="34" charset="0"/>
              </a:rPr>
              <a:t>Youth</a:t>
            </a:r>
            <a:r>
              <a:rPr lang="es-ES" sz="1500" b="0" i="0" dirty="0">
                <a:effectLst/>
                <a:latin typeface="Abadi Extra Light" panose="020B0204020104020204" pitchFamily="34" charset="0"/>
              </a:rPr>
              <a:t>)</a:t>
            </a:r>
          </a:p>
          <a:p>
            <a:pPr>
              <a:lnSpc>
                <a:spcPct val="90000"/>
              </a:lnSpc>
            </a:pPr>
            <a:r>
              <a:rPr lang="es-ES" sz="1500" b="0" i="0" dirty="0" err="1">
                <a:effectLst/>
                <a:latin typeface="Abadi Extra Light" panose="020B0204020104020204" pitchFamily="34" charset="0"/>
              </a:rPr>
              <a:t>Vice-president</a:t>
            </a:r>
            <a:r>
              <a:rPr lang="es-ES" sz="1500" b="0" i="0" dirty="0">
                <a:effectLst/>
                <a:latin typeface="Abadi Extra Light" panose="020B0204020104020204" pitchFamily="34" charset="0"/>
              </a:rPr>
              <a:t>: Adrià Junyent Martínez Adrià Junyent Martínez Young Comisiones Obreras (</a:t>
            </a:r>
            <a:r>
              <a:rPr lang="es-ES" sz="1500" b="0" i="0" dirty="0" err="1">
                <a:effectLst/>
                <a:latin typeface="Abadi Extra Light" panose="020B0204020104020204" pitchFamily="34" charset="0"/>
              </a:rPr>
              <a:t>Workers</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Commissions</a:t>
            </a:r>
            <a:r>
              <a:rPr lang="es-ES" sz="1500" b="0" i="0" dirty="0">
                <a:effectLst/>
                <a:latin typeface="Abadi Extra Light" panose="020B0204020104020204" pitchFamily="34" charset="0"/>
              </a:rPr>
              <a:t>)</a:t>
            </a:r>
          </a:p>
          <a:p>
            <a:pPr>
              <a:lnSpc>
                <a:spcPct val="90000"/>
              </a:lnSpc>
            </a:pPr>
            <a:r>
              <a:rPr lang="es-ES" sz="1500" b="0" i="0" dirty="0" err="1">
                <a:effectLst/>
                <a:latin typeface="Abadi Extra Light" panose="020B0204020104020204" pitchFamily="34" charset="0"/>
              </a:rPr>
              <a:t>Secretary</a:t>
            </a:r>
            <a:r>
              <a:rPr lang="es-ES" sz="1500" b="0" i="0" dirty="0">
                <a:effectLst/>
                <a:latin typeface="Abadi Extra Light" panose="020B0204020104020204" pitchFamily="34" charset="0"/>
              </a:rPr>
              <a:t>: Xabier Triana Gómez Consell </a:t>
            </a:r>
            <a:r>
              <a:rPr lang="es-ES" sz="1500" b="0" i="0" dirty="0" err="1">
                <a:effectLst/>
                <a:latin typeface="Abadi Extra Light" panose="020B0204020104020204" pitchFamily="34" charset="0"/>
              </a:rPr>
              <a:t>Valnecià</a:t>
            </a:r>
            <a:r>
              <a:rPr lang="es-ES" sz="1500" b="0" i="0" dirty="0">
                <a:effectLst/>
                <a:latin typeface="Abadi Extra Light" panose="020B0204020104020204" pitchFamily="34" charset="0"/>
              </a:rPr>
              <a:t> de la </a:t>
            </a:r>
            <a:r>
              <a:rPr lang="es-ES" sz="1500" b="0" i="0" dirty="0" err="1">
                <a:effectLst/>
                <a:latin typeface="Abadi Extra Light" panose="020B0204020104020204" pitchFamily="34" charset="0"/>
              </a:rPr>
              <a:t>Juventut</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Valencian</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Youth</a:t>
            </a:r>
            <a:r>
              <a:rPr lang="es-ES" sz="1500" b="0" i="0" dirty="0">
                <a:effectLst/>
                <a:latin typeface="Abadi Extra Light" panose="020B0204020104020204" pitchFamily="34" charset="0"/>
              </a:rPr>
              <a:t> Council)</a:t>
            </a:r>
          </a:p>
          <a:p>
            <a:pPr>
              <a:lnSpc>
                <a:spcPct val="90000"/>
              </a:lnSpc>
            </a:pPr>
            <a:r>
              <a:rPr lang="es-ES" sz="1500" b="0" i="0" dirty="0" err="1">
                <a:effectLst/>
                <a:latin typeface="Abadi Extra Light" panose="020B0204020104020204" pitchFamily="34" charset="0"/>
              </a:rPr>
              <a:t>Internal</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Coordination</a:t>
            </a:r>
            <a:r>
              <a:rPr lang="es-ES" sz="1500" b="0" i="0" dirty="0">
                <a:effectLst/>
                <a:latin typeface="Abadi Extra Light" panose="020B0204020104020204" pitchFamily="34" charset="0"/>
              </a:rPr>
              <a:t>: Ricardo Blázquez Fernández </a:t>
            </a:r>
            <a:r>
              <a:rPr lang="es-ES" sz="1500" b="0" i="0" dirty="0" err="1">
                <a:effectLst/>
                <a:latin typeface="Abadi Extra Light" panose="020B0204020104020204" pitchFamily="34" charset="0"/>
              </a:rPr>
              <a:t>Socialist</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Youth</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of</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Spain</a:t>
            </a:r>
            <a:endParaRPr lang="es-ES" sz="1500" b="0" i="0" dirty="0">
              <a:effectLst/>
              <a:latin typeface="Abadi Extra Light" panose="020B0204020104020204" pitchFamily="34" charset="0"/>
            </a:endParaRPr>
          </a:p>
          <a:p>
            <a:pPr>
              <a:lnSpc>
                <a:spcPct val="90000"/>
              </a:lnSpc>
            </a:pPr>
            <a:r>
              <a:rPr lang="es-ES" sz="1500" b="0" i="0" dirty="0">
                <a:effectLst/>
                <a:latin typeface="Abadi Extra Light" panose="020B0204020104020204" pitchFamily="34" charset="0"/>
              </a:rPr>
              <a:t>International </a:t>
            </a:r>
            <a:r>
              <a:rPr lang="es-ES" sz="1500" b="0" i="0" dirty="0" err="1">
                <a:effectLst/>
                <a:latin typeface="Abadi Extra Light" panose="020B0204020104020204" pitchFamily="34" charset="0"/>
              </a:rPr>
              <a:t>Relations</a:t>
            </a:r>
            <a:r>
              <a:rPr lang="es-ES" sz="1500" b="0" i="0" dirty="0">
                <a:effectLst/>
                <a:latin typeface="Abadi Extra Light" panose="020B0204020104020204" pitchFamily="34" charset="0"/>
              </a:rPr>
              <a:t>: Eduardo Alonso Arechaga </a:t>
            </a:r>
            <a:r>
              <a:rPr lang="es-ES" sz="1500" b="0" i="0" dirty="0" err="1">
                <a:effectLst/>
                <a:latin typeface="Abadi Extra Light" panose="020B0204020104020204" pitchFamily="34" charset="0"/>
              </a:rPr>
              <a:t>Youth</a:t>
            </a:r>
            <a:r>
              <a:rPr lang="es-ES" sz="1500" b="0" i="0" dirty="0">
                <a:effectLst/>
                <a:latin typeface="Abadi Extra Light" panose="020B0204020104020204" pitchFamily="34" charset="0"/>
              </a:rPr>
              <a:t> Council </a:t>
            </a:r>
            <a:r>
              <a:rPr lang="es-ES" sz="1500" b="0" i="0" dirty="0" err="1">
                <a:effectLst/>
                <a:latin typeface="Abadi Extra Light" panose="020B0204020104020204" pitchFamily="34" charset="0"/>
              </a:rPr>
              <a:t>of</a:t>
            </a:r>
            <a:r>
              <a:rPr lang="es-ES" sz="1500" b="0" i="0" dirty="0">
                <a:effectLst/>
                <a:latin typeface="Abadi Extra Light" panose="020B0204020104020204" pitchFamily="34" charset="0"/>
              </a:rPr>
              <a:t> Navarra</a:t>
            </a:r>
          </a:p>
          <a:p>
            <a:pPr>
              <a:lnSpc>
                <a:spcPct val="90000"/>
              </a:lnSpc>
            </a:pPr>
            <a:r>
              <a:rPr lang="es-ES" sz="1500" b="0" i="0" dirty="0" err="1">
                <a:effectLst/>
                <a:latin typeface="Abadi Extra Light" panose="020B0204020104020204" pitchFamily="34" charset="0"/>
              </a:rPr>
              <a:t>Treasury</a:t>
            </a:r>
            <a:r>
              <a:rPr lang="es-ES" sz="1500" b="0" i="0" dirty="0">
                <a:effectLst/>
                <a:latin typeface="Abadi Extra Light" panose="020B0204020104020204" pitchFamily="34" charset="0"/>
              </a:rPr>
              <a:t>: Juan Enrique Gallo González New </a:t>
            </a:r>
            <a:r>
              <a:rPr lang="es-ES" sz="1500" b="0" i="0" dirty="0" err="1">
                <a:effectLst/>
                <a:latin typeface="Abadi Extra Light" panose="020B0204020104020204" pitchFamily="34" charset="0"/>
              </a:rPr>
              <a:t>Generations</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of</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the</a:t>
            </a:r>
            <a:r>
              <a:rPr lang="es-ES" sz="1500" b="0" i="0" dirty="0">
                <a:effectLst/>
                <a:latin typeface="Abadi Extra Light" panose="020B0204020104020204" pitchFamily="34" charset="0"/>
              </a:rPr>
              <a:t> Popular </a:t>
            </a:r>
            <a:r>
              <a:rPr lang="es-ES" sz="1500" b="0" i="0" dirty="0" err="1">
                <a:effectLst/>
                <a:latin typeface="Abadi Extra Light" panose="020B0204020104020204" pitchFamily="34" charset="0"/>
              </a:rPr>
              <a:t>Party</a:t>
            </a:r>
            <a:r>
              <a:rPr lang="es-ES" sz="1500" b="0" i="0" dirty="0">
                <a:effectLst/>
                <a:latin typeface="Abadi Extra Light" panose="020B0204020104020204" pitchFamily="34" charset="0"/>
              </a:rPr>
              <a:t> (Nuevas Generaciones del Partido Popular)</a:t>
            </a:r>
          </a:p>
          <a:p>
            <a:pPr>
              <a:lnSpc>
                <a:spcPct val="90000"/>
              </a:lnSpc>
            </a:pPr>
            <a:r>
              <a:rPr lang="es-ES" sz="1500" b="0" i="0" dirty="0">
                <a:effectLst/>
                <a:latin typeface="Abadi Extra Light" panose="020B0204020104020204" pitchFamily="34" charset="0"/>
              </a:rPr>
              <a:t>Vocal: Ana Collados Mateos </a:t>
            </a:r>
            <a:r>
              <a:rPr lang="es-ES" sz="1500" b="0" i="0" dirty="0" err="1">
                <a:effectLst/>
                <a:latin typeface="Abadi Extra Light" panose="020B0204020104020204" pitchFamily="34" charset="0"/>
              </a:rPr>
              <a:t>Catholic</a:t>
            </a:r>
            <a:r>
              <a:rPr lang="es-ES" sz="1500" b="0" i="0" dirty="0">
                <a:effectLst/>
                <a:latin typeface="Abadi Extra Light" panose="020B0204020104020204" pitchFamily="34" charset="0"/>
              </a:rPr>
              <a:t> Scout </a:t>
            </a:r>
            <a:r>
              <a:rPr lang="es-ES" sz="1500" b="0" i="0" dirty="0" err="1">
                <a:effectLst/>
                <a:latin typeface="Abadi Extra Light" panose="020B0204020104020204" pitchFamily="34" charset="0"/>
              </a:rPr>
              <a:t>Movement</a:t>
            </a:r>
            <a:r>
              <a:rPr lang="es-ES" sz="1500" b="0" i="0" dirty="0">
                <a:effectLst/>
                <a:latin typeface="Abadi Extra Light" panose="020B0204020104020204" pitchFamily="34" charset="0"/>
              </a:rPr>
              <a:t> (MSC)</a:t>
            </a:r>
          </a:p>
          <a:p>
            <a:pPr>
              <a:lnSpc>
                <a:spcPct val="90000"/>
              </a:lnSpc>
            </a:pPr>
            <a:r>
              <a:rPr lang="es-ES" sz="1500" b="0" i="0" dirty="0">
                <a:effectLst/>
                <a:latin typeface="Abadi Extra Light" panose="020B0204020104020204" pitchFamily="34" charset="0"/>
              </a:rPr>
              <a:t>Vocalía: </a:t>
            </a:r>
            <a:r>
              <a:rPr lang="es-ES" sz="1500" b="0" i="0" dirty="0" err="1">
                <a:effectLst/>
                <a:latin typeface="Abadi Extra Light" panose="020B0204020104020204" pitchFamily="34" charset="0"/>
              </a:rPr>
              <a:t>Kauzar</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Laasri</a:t>
            </a:r>
            <a:r>
              <a:rPr lang="es-ES" sz="1500" b="0" i="0" dirty="0">
                <a:effectLst/>
                <a:latin typeface="Abadi Extra Light" panose="020B0204020104020204" pitchFamily="34" charset="0"/>
              </a:rPr>
              <a:t> Mohamed </a:t>
            </a:r>
            <a:r>
              <a:rPr lang="es-ES" sz="1500" b="0" i="0" dirty="0" err="1">
                <a:effectLst/>
                <a:latin typeface="Abadi Extra Light" panose="020B0204020104020204" pitchFamily="34" charset="0"/>
              </a:rPr>
              <a:t>Youth</a:t>
            </a:r>
            <a:r>
              <a:rPr lang="es-ES" sz="1500" b="0" i="0" dirty="0">
                <a:effectLst/>
                <a:latin typeface="Abadi Extra Light" panose="020B0204020104020204" pitchFamily="34" charset="0"/>
              </a:rPr>
              <a:t> Council </a:t>
            </a:r>
            <a:r>
              <a:rPr lang="es-ES" sz="1500" b="0" i="0" dirty="0" err="1">
                <a:effectLst/>
                <a:latin typeface="Abadi Extra Light" panose="020B0204020104020204" pitchFamily="34" charset="0"/>
              </a:rPr>
              <a:t>of</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the</a:t>
            </a:r>
            <a:r>
              <a:rPr lang="es-ES" sz="1500" b="0" i="0" dirty="0">
                <a:effectLst/>
                <a:latin typeface="Abadi Extra Light" panose="020B0204020104020204" pitchFamily="34" charset="0"/>
              </a:rPr>
              <a:t> </a:t>
            </a:r>
            <a:r>
              <a:rPr lang="es-ES" sz="1500" b="0" i="0" dirty="0" err="1">
                <a:effectLst/>
                <a:latin typeface="Abadi Extra Light" panose="020B0204020104020204" pitchFamily="34" charset="0"/>
              </a:rPr>
              <a:t>Autonomous</a:t>
            </a:r>
            <a:r>
              <a:rPr lang="es-ES" sz="1500" b="0" i="0" dirty="0">
                <a:effectLst/>
                <a:latin typeface="Abadi Extra Light" panose="020B0204020104020204" pitchFamily="34" charset="0"/>
              </a:rPr>
              <a:t> City </a:t>
            </a:r>
            <a:r>
              <a:rPr lang="es-ES" sz="1500" b="0" i="0" dirty="0" err="1">
                <a:effectLst/>
                <a:latin typeface="Abadi Extra Light" panose="020B0204020104020204" pitchFamily="34" charset="0"/>
              </a:rPr>
              <a:t>of</a:t>
            </a:r>
            <a:r>
              <a:rPr lang="es-ES" sz="1500" b="0" i="0" dirty="0">
                <a:effectLst/>
                <a:latin typeface="Abadi Extra Light" panose="020B0204020104020204" pitchFamily="34" charset="0"/>
              </a:rPr>
              <a:t> Ceuta</a:t>
            </a:r>
          </a:p>
          <a:p>
            <a:pPr>
              <a:lnSpc>
                <a:spcPct val="90000"/>
              </a:lnSpc>
            </a:pPr>
            <a:endParaRPr lang="es-ES" sz="1100" dirty="0"/>
          </a:p>
        </p:txBody>
      </p:sp>
      <p:pic>
        <p:nvPicPr>
          <p:cNvPr id="5" name="Imagen 4" descr="Interfaz de usuario gráfica, Aplicación, Teams&#10;&#10;Descripción generada automáticamente">
            <a:extLst>
              <a:ext uri="{FF2B5EF4-FFF2-40B4-BE49-F238E27FC236}">
                <a16:creationId xmlns:a16="http://schemas.microsoft.com/office/drawing/2014/main" id="{9A5A41F8-CBFC-4937-AD98-51F2D8FF2FFE}"/>
              </a:ext>
            </a:extLst>
          </p:cNvPr>
          <p:cNvPicPr>
            <a:picLocks noChangeAspect="1"/>
          </p:cNvPicPr>
          <p:nvPr/>
        </p:nvPicPr>
        <p:blipFill rotWithShape="1">
          <a:blip r:embed="rId2">
            <a:extLst>
              <a:ext uri="{28A0092B-C50C-407E-A947-70E740481C1C}">
                <a14:useLocalDpi xmlns:a14="http://schemas.microsoft.com/office/drawing/2010/main" val="0"/>
              </a:ext>
            </a:extLst>
          </a:blip>
          <a:srcRect l="22793" r="37043" b="-2"/>
          <a:stretch/>
        </p:blipFill>
        <p:spPr>
          <a:xfrm>
            <a:off x="8631452" y="2129586"/>
            <a:ext cx="2873159" cy="3737814"/>
          </a:xfrm>
          <a:prstGeom prst="rect">
            <a:avLst/>
          </a:prstGeom>
        </p:spPr>
      </p:pic>
      <p:sp>
        <p:nvSpPr>
          <p:cNvPr id="6" name="CuadroTexto 5">
            <a:extLst>
              <a:ext uri="{FF2B5EF4-FFF2-40B4-BE49-F238E27FC236}">
                <a16:creationId xmlns:a16="http://schemas.microsoft.com/office/drawing/2014/main" id="{032BCCC6-21B4-4689-9A1B-712B4C545931}"/>
              </a:ext>
            </a:extLst>
          </p:cNvPr>
          <p:cNvSpPr txBox="1"/>
          <p:nvPr/>
        </p:nvSpPr>
        <p:spPr>
          <a:xfrm>
            <a:off x="8836708" y="5911222"/>
            <a:ext cx="2462646" cy="369332"/>
          </a:xfrm>
          <a:prstGeom prst="rect">
            <a:avLst/>
          </a:prstGeom>
          <a:noFill/>
        </p:spPr>
        <p:txBody>
          <a:bodyPr wrap="square" rtlCol="0">
            <a:spAutoFit/>
          </a:bodyPr>
          <a:lstStyle/>
          <a:p>
            <a:r>
              <a:rPr lang="es-ES" dirty="0"/>
              <a:t>ELENA RUIZ CEBRIÁN</a:t>
            </a:r>
          </a:p>
        </p:txBody>
      </p:sp>
    </p:spTree>
    <p:extLst>
      <p:ext uri="{BB962C8B-B14F-4D97-AF65-F5344CB8AC3E}">
        <p14:creationId xmlns:p14="http://schemas.microsoft.com/office/powerpoint/2010/main" val="569205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03FB91-513B-43A6-AACB-B546BA27807F}"/>
              </a:ext>
            </a:extLst>
          </p:cNvPr>
          <p:cNvSpPr>
            <a:spLocks noGrp="1"/>
          </p:cNvSpPr>
          <p:nvPr>
            <p:ph type="title"/>
          </p:nvPr>
        </p:nvSpPr>
        <p:spPr/>
        <p:txBody>
          <a:bodyPr/>
          <a:lstStyle/>
          <a:p>
            <a:pPr algn="ctr"/>
            <a:r>
              <a:rPr lang="es-ES" dirty="0"/>
              <a:t>MEMBER ORGANIZATIONS</a:t>
            </a:r>
          </a:p>
        </p:txBody>
      </p:sp>
      <p:sp>
        <p:nvSpPr>
          <p:cNvPr id="3" name="Marcador de contenido 2">
            <a:extLst>
              <a:ext uri="{FF2B5EF4-FFF2-40B4-BE49-F238E27FC236}">
                <a16:creationId xmlns:a16="http://schemas.microsoft.com/office/drawing/2014/main" id="{5290F902-833A-413C-8A7F-E0833924E673}"/>
              </a:ext>
            </a:extLst>
          </p:cNvPr>
          <p:cNvSpPr>
            <a:spLocks noGrp="1"/>
          </p:cNvSpPr>
          <p:nvPr>
            <p:ph idx="1"/>
          </p:nvPr>
        </p:nvSpPr>
        <p:spPr/>
        <p:txBody>
          <a:bodyPr/>
          <a:lstStyle/>
          <a:p>
            <a:pPr algn="l"/>
            <a:r>
              <a:rPr lang="en-US" sz="1400" b="0" i="0" dirty="0">
                <a:solidFill>
                  <a:srgbClr val="202122"/>
                </a:solidFill>
                <a:effectLst/>
                <a:latin typeface="Abadi Extra Light" panose="020B0204020104020204" pitchFamily="34" charset="0"/>
              </a:rPr>
              <a:t>There are three degrees of participation: </a:t>
            </a:r>
          </a:p>
          <a:p>
            <a:pPr algn="l"/>
            <a:r>
              <a:rPr lang="en-US" sz="1400" b="0" i="0" dirty="0">
                <a:solidFill>
                  <a:srgbClr val="202122"/>
                </a:solidFill>
                <a:effectLst/>
                <a:latin typeface="Abadi Extra Light" panose="020B0204020104020204" pitchFamily="34" charset="0"/>
              </a:rPr>
              <a:t>Agreed Youth </a:t>
            </a:r>
            <a:r>
              <a:rPr lang="en-US" sz="1400" b="0" i="0" dirty="0" err="1">
                <a:solidFill>
                  <a:srgbClr val="202122"/>
                </a:solidFill>
                <a:effectLst/>
                <a:latin typeface="Abadi Extra Light" panose="020B0204020104020204" pitchFamily="34" charset="0"/>
              </a:rPr>
              <a:t>Organisations</a:t>
            </a:r>
            <a:r>
              <a:rPr lang="en-US" sz="1400" b="0" i="0" dirty="0">
                <a:solidFill>
                  <a:srgbClr val="202122"/>
                </a:solidFill>
                <a:effectLst/>
                <a:latin typeface="Abadi Extra Light" panose="020B0204020104020204" pitchFamily="34" charset="0"/>
              </a:rPr>
              <a:t> (without voice or vote) </a:t>
            </a:r>
          </a:p>
          <a:p>
            <a:pPr algn="l"/>
            <a:r>
              <a:rPr lang="en-US" sz="1400" b="0" i="0" dirty="0">
                <a:solidFill>
                  <a:srgbClr val="202122"/>
                </a:solidFill>
                <a:effectLst/>
                <a:latin typeface="Abadi Extra Light" panose="020B0204020104020204" pitchFamily="34" charset="0"/>
              </a:rPr>
              <a:t>Observer Youth </a:t>
            </a:r>
            <a:r>
              <a:rPr lang="en-US" sz="1400" b="0" i="0" dirty="0" err="1">
                <a:solidFill>
                  <a:srgbClr val="202122"/>
                </a:solidFill>
                <a:effectLst/>
                <a:latin typeface="Abadi Extra Light" panose="020B0204020104020204" pitchFamily="34" charset="0"/>
              </a:rPr>
              <a:t>Organisations</a:t>
            </a:r>
            <a:r>
              <a:rPr lang="en-US" sz="1400" b="0" i="0" dirty="0">
                <a:solidFill>
                  <a:srgbClr val="202122"/>
                </a:solidFill>
                <a:effectLst/>
                <a:latin typeface="Abadi Extra Light" panose="020B0204020104020204" pitchFamily="34" charset="0"/>
              </a:rPr>
              <a:t> (with voice, but without vote)</a:t>
            </a:r>
          </a:p>
          <a:p>
            <a:pPr algn="l"/>
            <a:r>
              <a:rPr lang="en-US" sz="1400" b="0" i="0" dirty="0">
                <a:solidFill>
                  <a:srgbClr val="202122"/>
                </a:solidFill>
                <a:effectLst/>
                <a:latin typeface="Abadi Extra Light" panose="020B0204020104020204" pitchFamily="34" charset="0"/>
              </a:rPr>
              <a:t>Full Youth </a:t>
            </a:r>
            <a:r>
              <a:rPr lang="en-US" sz="1400" b="0" i="0" dirty="0" err="1">
                <a:solidFill>
                  <a:srgbClr val="202122"/>
                </a:solidFill>
                <a:effectLst/>
                <a:latin typeface="Abadi Extra Light" panose="020B0204020104020204" pitchFamily="34" charset="0"/>
              </a:rPr>
              <a:t>Organisations</a:t>
            </a:r>
            <a:r>
              <a:rPr lang="en-US" sz="1400" b="0" i="0" dirty="0">
                <a:solidFill>
                  <a:srgbClr val="202122"/>
                </a:solidFill>
                <a:effectLst/>
                <a:latin typeface="Abadi Extra Light" panose="020B0204020104020204" pitchFamily="34" charset="0"/>
              </a:rPr>
              <a:t> (with voice and vote).</a:t>
            </a:r>
          </a:p>
          <a:p>
            <a:pPr algn="l"/>
            <a:endParaRPr lang="en-US" sz="1400" b="0" i="0" dirty="0">
              <a:solidFill>
                <a:srgbClr val="202122"/>
              </a:solidFill>
              <a:effectLst/>
              <a:latin typeface="Abadi Extra Light" panose="020B0204020104020204" pitchFamily="34" charset="0"/>
            </a:endParaRPr>
          </a:p>
          <a:p>
            <a:pPr algn="l"/>
            <a:r>
              <a:rPr lang="en-US" sz="1400" b="0" i="0" dirty="0">
                <a:solidFill>
                  <a:srgbClr val="202122"/>
                </a:solidFill>
                <a:effectLst/>
                <a:latin typeface="Abadi Extra Light" panose="020B0204020104020204" pitchFamily="34" charset="0"/>
              </a:rPr>
              <a:t>The full-fledged </a:t>
            </a:r>
            <a:r>
              <a:rPr lang="en-US" sz="1400" b="0" i="0" dirty="0" err="1">
                <a:solidFill>
                  <a:srgbClr val="202122"/>
                </a:solidFill>
                <a:effectLst/>
                <a:latin typeface="Abadi Extra Light" panose="020B0204020104020204" pitchFamily="34" charset="0"/>
              </a:rPr>
              <a:t>organisations</a:t>
            </a:r>
            <a:r>
              <a:rPr lang="en-US" sz="1400" b="0" i="0" dirty="0">
                <a:solidFill>
                  <a:srgbClr val="202122"/>
                </a:solidFill>
                <a:effectLst/>
                <a:latin typeface="Abadi Extra Light" panose="020B0204020104020204" pitchFamily="34" charset="0"/>
              </a:rPr>
              <a:t> are Autonomous Youth Councils (those of all the Autonomous Communities and Cities, except for the </a:t>
            </a:r>
            <a:r>
              <a:rPr lang="en-US" sz="1400" b="0" i="0" dirty="0" err="1">
                <a:solidFill>
                  <a:srgbClr val="202122"/>
                </a:solidFill>
                <a:effectLst/>
                <a:latin typeface="Abadi Extra Light" panose="020B0204020104020204" pitchFamily="34" charset="0"/>
              </a:rPr>
              <a:t>Consell</a:t>
            </a:r>
            <a:r>
              <a:rPr lang="en-US" sz="1400" b="0" i="0" dirty="0">
                <a:solidFill>
                  <a:srgbClr val="202122"/>
                </a:solidFill>
                <a:effectLst/>
                <a:latin typeface="Abadi Extra Light" panose="020B0204020104020204" pitchFamily="34" charset="0"/>
              </a:rPr>
              <a:t> Nacional de la </a:t>
            </a:r>
            <a:r>
              <a:rPr lang="en-US" sz="1400" b="0" i="0" dirty="0" err="1">
                <a:solidFill>
                  <a:srgbClr val="202122"/>
                </a:solidFill>
                <a:effectLst/>
                <a:latin typeface="Abadi Extra Light" panose="020B0204020104020204" pitchFamily="34" charset="0"/>
              </a:rPr>
              <a:t>Joventut</a:t>
            </a:r>
            <a:r>
              <a:rPr lang="en-US" sz="1400" b="0" i="0" dirty="0">
                <a:solidFill>
                  <a:srgbClr val="202122"/>
                </a:solidFill>
                <a:effectLst/>
                <a:latin typeface="Abadi Extra Light" panose="020B0204020104020204" pitchFamily="34" charset="0"/>
              </a:rPr>
              <a:t> de Catalunya, and those of the Canary Islands, Community of Madrid, Ceuta, Melilla and Cantabria, which do not currently exist) and several state-level youth </a:t>
            </a:r>
            <a:r>
              <a:rPr lang="en-US" sz="1400" b="0" i="0" dirty="0" err="1">
                <a:solidFill>
                  <a:srgbClr val="202122"/>
                </a:solidFill>
                <a:effectLst/>
                <a:latin typeface="Abadi Extra Light" panose="020B0204020104020204" pitchFamily="34" charset="0"/>
              </a:rPr>
              <a:t>organisations</a:t>
            </a:r>
            <a:r>
              <a:rPr lang="en-US" sz="1400" dirty="0">
                <a:solidFill>
                  <a:srgbClr val="202122"/>
                </a:solidFill>
                <a:latin typeface="Abadi Extra Light" panose="020B0204020104020204" pitchFamily="34" charset="0"/>
              </a:rPr>
              <a:t>.</a:t>
            </a:r>
            <a:endParaRPr lang="en-US" sz="1400" b="0" i="0" dirty="0">
              <a:solidFill>
                <a:srgbClr val="202122"/>
              </a:solidFill>
              <a:effectLst/>
              <a:latin typeface="Abadi Extra Light" panose="020B0204020104020204" pitchFamily="34" charset="0"/>
            </a:endParaRPr>
          </a:p>
          <a:p>
            <a:endParaRPr lang="es-ES" dirty="0"/>
          </a:p>
        </p:txBody>
      </p:sp>
    </p:spTree>
    <p:extLst>
      <p:ext uri="{BB962C8B-B14F-4D97-AF65-F5344CB8AC3E}">
        <p14:creationId xmlns:p14="http://schemas.microsoft.com/office/powerpoint/2010/main" val="276912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2F21E579-4785-4A4E-8D09-42E5246D8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FE978CA-0958-42A3-AAFC-D2836341C3BA}"/>
              </a:ext>
            </a:extLst>
          </p:cNvPr>
          <p:cNvSpPr>
            <a:spLocks noGrp="1"/>
          </p:cNvSpPr>
          <p:nvPr>
            <p:ph type="title"/>
          </p:nvPr>
        </p:nvSpPr>
        <p:spPr>
          <a:xfrm>
            <a:off x="649224" y="645106"/>
            <a:ext cx="11070196" cy="1259894"/>
          </a:xfrm>
        </p:spPr>
        <p:txBody>
          <a:bodyPr>
            <a:normAutofit fontScale="90000"/>
          </a:bodyPr>
          <a:lstStyle/>
          <a:p>
            <a:pPr algn="ctr">
              <a:lnSpc>
                <a:spcPct val="90000"/>
              </a:lnSpc>
            </a:pPr>
            <a:r>
              <a:rPr lang="es-ES" sz="4000" b="1" dirty="0" err="1">
                <a:latin typeface="Arial" panose="020B0604020202020204" pitchFamily="34" charset="0"/>
                <a:cs typeface="Arial" panose="020B0604020202020204" pitchFamily="34" charset="0"/>
              </a:rPr>
              <a:t>Current</a:t>
            </a:r>
            <a:r>
              <a:rPr lang="es-ES" sz="4000" b="1" dirty="0">
                <a:latin typeface="Arial" panose="020B0604020202020204" pitchFamily="34" charset="0"/>
                <a:cs typeface="Arial" panose="020B0604020202020204" pitchFamily="34" charset="0"/>
              </a:rPr>
              <a:t> Debates and </a:t>
            </a:r>
            <a:r>
              <a:rPr lang="es-ES" sz="4000" b="1" dirty="0" err="1">
                <a:latin typeface="Arial" panose="020B0604020202020204" pitchFamily="34" charset="0"/>
                <a:cs typeface="Arial" panose="020B0604020202020204" pitchFamily="34" charset="0"/>
              </a:rPr>
              <a:t>Reforms</a:t>
            </a:r>
            <a:br>
              <a:rPr lang="es-ES" sz="2800" dirty="0"/>
            </a:br>
            <a:br>
              <a:rPr lang="es-ES" sz="2800" dirty="0"/>
            </a:br>
            <a:endParaRPr lang="es-ES" sz="2800" dirty="0"/>
          </a:p>
        </p:txBody>
      </p:sp>
      <p:sp>
        <p:nvSpPr>
          <p:cNvPr id="15" name="Rectangle 14">
            <a:extLst>
              <a:ext uri="{FF2B5EF4-FFF2-40B4-BE49-F238E27FC236}">
                <a16:creationId xmlns:a16="http://schemas.microsoft.com/office/drawing/2014/main" id="{3BE96D34-9D7C-4984-961D-7165FA216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Marcador de contenido 2">
            <a:extLst>
              <a:ext uri="{FF2B5EF4-FFF2-40B4-BE49-F238E27FC236}">
                <a16:creationId xmlns:a16="http://schemas.microsoft.com/office/drawing/2014/main" id="{E9F76D7E-D4A7-4BF7-82DB-BF93BB6DFF72}"/>
              </a:ext>
            </a:extLst>
          </p:cNvPr>
          <p:cNvSpPr>
            <a:spLocks noGrp="1"/>
          </p:cNvSpPr>
          <p:nvPr>
            <p:ph idx="1"/>
          </p:nvPr>
        </p:nvSpPr>
        <p:spPr>
          <a:xfrm>
            <a:off x="559312" y="1546606"/>
            <a:ext cx="7496399" cy="3759253"/>
          </a:xfrm>
        </p:spPr>
        <p:txBody>
          <a:bodyPr>
            <a:noAutofit/>
          </a:bodyPr>
          <a:lstStyle/>
          <a:p>
            <a:pPr marL="0" indent="0">
              <a:lnSpc>
                <a:spcPct val="90000"/>
              </a:lnSpc>
              <a:buNone/>
            </a:pPr>
            <a:r>
              <a:rPr lang="en-US" sz="1400" dirty="0">
                <a:latin typeface="Abadi Extra Light" panose="020B0204020104020204" pitchFamily="34" charset="0"/>
              </a:rPr>
              <a:t>In Spain, these are the main debates:</a:t>
            </a:r>
          </a:p>
          <a:p>
            <a:pPr>
              <a:lnSpc>
                <a:spcPct val="90000"/>
              </a:lnSpc>
            </a:pPr>
            <a:endParaRPr lang="en-US" sz="1400" dirty="0">
              <a:latin typeface="Abadi Extra Light" panose="020B0204020104020204" pitchFamily="34" charset="0"/>
            </a:endParaRPr>
          </a:p>
          <a:p>
            <a:pPr>
              <a:lnSpc>
                <a:spcPct val="90000"/>
              </a:lnSpc>
            </a:pPr>
            <a:r>
              <a:rPr lang="en-US" sz="1400" dirty="0">
                <a:latin typeface="Abadi Extra Light" panose="020B0204020104020204" pitchFamily="34" charset="0"/>
              </a:rPr>
              <a:t>The debates from the Youth Strategy 2020 involve different scopes like the European perspective of the youth policies; the youth from the point of view of the administrations; the emancipation challenges; equality policies; participation, volunteering and cooperation; lifestyles, leisure and free time; culture, youth creation and ICT; youth in Spain, values and principles.</a:t>
            </a:r>
          </a:p>
          <a:p>
            <a:pPr>
              <a:lnSpc>
                <a:spcPct val="90000"/>
              </a:lnSpc>
            </a:pPr>
            <a:endParaRPr lang="en-US" sz="1400" dirty="0">
              <a:latin typeface="Abadi Extra Light" panose="020B0204020104020204" pitchFamily="34" charset="0"/>
            </a:endParaRPr>
          </a:p>
          <a:p>
            <a:pPr>
              <a:lnSpc>
                <a:spcPct val="90000"/>
              </a:lnSpc>
            </a:pPr>
            <a:r>
              <a:rPr lang="en-US" sz="1400" dirty="0">
                <a:latin typeface="Abadi Extra Light" panose="020B0204020104020204" pitchFamily="34" charset="0"/>
              </a:rPr>
              <a:t>Through the scope of the Congress of Deputies the political debates regarding the Strategy 2020 took place exclusively in the X Legislature (2011-2016). The discussion took place around two written questions to the Government and one non </a:t>
            </a:r>
            <a:r>
              <a:rPr lang="en-US" sz="1400" dirty="0" err="1">
                <a:latin typeface="Abadi Extra Light" panose="020B0204020104020204" pitchFamily="34" charset="0"/>
              </a:rPr>
              <a:t>legislateive</a:t>
            </a:r>
            <a:r>
              <a:rPr lang="en-US" sz="1400" dirty="0">
                <a:latin typeface="Abadi Extra Light" panose="020B0204020104020204" pitchFamily="34" charset="0"/>
              </a:rPr>
              <a:t> proposal from the Socialist Parliamentary Group. The first question focused in the need to maintain Spain in line with the ideas of the Strategy on sustainable and inclusive growth. The second question was done in order to know the status of the National Social Report required by the European Commission in the framework of the Strategy 2020. Finally, the Non-legislative proposal was launched to guarantee the accomplishment of the objectives of the Strategy on social inclusion and fight against poverty.</a:t>
            </a:r>
          </a:p>
          <a:p>
            <a:pPr>
              <a:lnSpc>
                <a:spcPct val="90000"/>
              </a:lnSpc>
            </a:pPr>
            <a:endParaRPr lang="en-US" sz="1400" dirty="0">
              <a:latin typeface="Abadi Extra Light" panose="020B0204020104020204" pitchFamily="34" charset="0"/>
            </a:endParaRPr>
          </a:p>
          <a:p>
            <a:pPr>
              <a:lnSpc>
                <a:spcPct val="90000"/>
              </a:lnSpc>
            </a:pPr>
            <a:r>
              <a:rPr lang="en-US" sz="1400" dirty="0">
                <a:latin typeface="Abadi Extra Light" panose="020B0204020104020204" pitchFamily="34" charset="0"/>
              </a:rPr>
              <a:t>The youth situation is another debate in the Congress of Deputies in the XII Legislature (2016-present).</a:t>
            </a:r>
            <a:endParaRPr lang="es-ES" sz="1400" dirty="0">
              <a:latin typeface="Abadi Extra Light" panose="020B0204020104020204" pitchFamily="34" charset="0"/>
            </a:endParaRPr>
          </a:p>
        </p:txBody>
      </p:sp>
      <p:pic>
        <p:nvPicPr>
          <p:cNvPr id="8" name="Imagen 7" descr="Una caricatura de una persona&#10;&#10;Descripción generada automáticamente con confianza media">
            <a:extLst>
              <a:ext uri="{FF2B5EF4-FFF2-40B4-BE49-F238E27FC236}">
                <a16:creationId xmlns:a16="http://schemas.microsoft.com/office/drawing/2014/main" id="{A45F9F37-DD13-4754-8B63-0086E343D6D6}"/>
              </a:ext>
            </a:extLst>
          </p:cNvPr>
          <p:cNvPicPr>
            <a:picLocks noChangeAspect="1"/>
          </p:cNvPicPr>
          <p:nvPr/>
        </p:nvPicPr>
        <p:blipFill rotWithShape="1">
          <a:blip r:embed="rId2">
            <a:extLst>
              <a:ext uri="{28A0092B-C50C-407E-A947-70E740481C1C}">
                <a14:useLocalDpi xmlns:a14="http://schemas.microsoft.com/office/drawing/2010/main" val="0"/>
              </a:ext>
            </a:extLst>
          </a:blip>
          <a:srcRect l="17602" r="13575" b="1"/>
          <a:stretch/>
        </p:blipFill>
        <p:spPr>
          <a:xfrm>
            <a:off x="8284290" y="2072951"/>
            <a:ext cx="3679131" cy="3541539"/>
          </a:xfrm>
          <a:prstGeom prst="rect">
            <a:avLst/>
          </a:prstGeom>
        </p:spPr>
      </p:pic>
      <p:sp>
        <p:nvSpPr>
          <p:cNvPr id="17" name="Freeform 12">
            <a:extLst>
              <a:ext uri="{FF2B5EF4-FFF2-40B4-BE49-F238E27FC236}">
                <a16:creationId xmlns:a16="http://schemas.microsoft.com/office/drawing/2014/main" id="{C8DE1BEC-DAE3-43F4-8D9F-384C3D694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4225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DD21E1-BAF0-4314-AB31-82ECB8AC9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510C68C-88EB-491C-80DB-42709E0500FE}"/>
              </a:ext>
            </a:extLst>
          </p:cNvPr>
          <p:cNvSpPr>
            <a:spLocks noGrp="1"/>
          </p:cNvSpPr>
          <p:nvPr>
            <p:ph type="title"/>
          </p:nvPr>
        </p:nvSpPr>
        <p:spPr>
          <a:xfrm>
            <a:off x="649224" y="645106"/>
            <a:ext cx="11172662" cy="1259894"/>
          </a:xfrm>
        </p:spPr>
        <p:txBody>
          <a:bodyPr>
            <a:noAutofit/>
          </a:bodyPr>
          <a:lstStyle/>
          <a:p>
            <a:pPr algn="ctr">
              <a:lnSpc>
                <a:spcPct val="90000"/>
              </a:lnSpc>
            </a:pPr>
            <a:r>
              <a:rPr lang="es-ES" b="1" dirty="0" err="1">
                <a:latin typeface="Arial" panose="020B0604020202020204" pitchFamily="34" charset="0"/>
                <a:cs typeface="Arial" panose="020B0604020202020204" pitchFamily="34" charset="0"/>
              </a:rPr>
              <a:t>Current</a:t>
            </a:r>
            <a:r>
              <a:rPr lang="es-ES" b="1" dirty="0">
                <a:latin typeface="Arial" panose="020B0604020202020204" pitchFamily="34" charset="0"/>
                <a:cs typeface="Arial" panose="020B0604020202020204" pitchFamily="34" charset="0"/>
              </a:rPr>
              <a:t> Debates and </a:t>
            </a:r>
            <a:r>
              <a:rPr lang="es-ES" b="1" dirty="0" err="1">
                <a:latin typeface="Arial" panose="020B0604020202020204" pitchFamily="34" charset="0"/>
                <a:cs typeface="Arial" panose="020B0604020202020204" pitchFamily="34" charset="0"/>
              </a:rPr>
              <a:t>Reforms</a:t>
            </a:r>
            <a:br>
              <a:rPr lang="es-ES" dirty="0"/>
            </a:br>
            <a:br>
              <a:rPr lang="es-ES" dirty="0"/>
            </a:br>
            <a:endParaRPr lang="es-ES" dirty="0"/>
          </a:p>
        </p:txBody>
      </p:sp>
      <p:sp>
        <p:nvSpPr>
          <p:cNvPr id="12" name="Rectangle 11">
            <a:extLst>
              <a:ext uri="{FF2B5EF4-FFF2-40B4-BE49-F238E27FC236}">
                <a16:creationId xmlns:a16="http://schemas.microsoft.com/office/drawing/2014/main" id="{FDC8619C-F25D-468E-95FA-2A2151D7D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Marcador de contenido 2">
            <a:extLst>
              <a:ext uri="{FF2B5EF4-FFF2-40B4-BE49-F238E27FC236}">
                <a16:creationId xmlns:a16="http://schemas.microsoft.com/office/drawing/2014/main" id="{F7914B30-5831-4D2B-904C-FD7874B8D358}"/>
              </a:ext>
            </a:extLst>
          </p:cNvPr>
          <p:cNvSpPr>
            <a:spLocks noGrp="1"/>
          </p:cNvSpPr>
          <p:nvPr>
            <p:ph idx="1"/>
          </p:nvPr>
        </p:nvSpPr>
        <p:spPr>
          <a:xfrm>
            <a:off x="649225" y="2133600"/>
            <a:ext cx="7054852" cy="3759253"/>
          </a:xfrm>
        </p:spPr>
        <p:txBody>
          <a:bodyPr>
            <a:normAutofit lnSpcReduction="10000"/>
          </a:bodyPr>
          <a:lstStyle/>
          <a:p>
            <a:pPr>
              <a:lnSpc>
                <a:spcPct val="90000"/>
              </a:lnSpc>
            </a:pPr>
            <a:r>
              <a:rPr lang="en-US" sz="1400" dirty="0">
                <a:latin typeface="Abadi Extra Light" panose="020B0204020104020204" pitchFamily="34" charset="0"/>
              </a:rPr>
              <a:t>The Popular Party (PP) Parliamentary Group based on the importance of the youth for the future of the country, and following the main lines of the Youth Strategy of the European Union, made a Non-legislative proposal to introduce a youth perspective in all the public policies, and an analysis of the youth impact.</a:t>
            </a:r>
          </a:p>
          <a:p>
            <a:pPr>
              <a:lnSpc>
                <a:spcPct val="90000"/>
              </a:lnSpc>
            </a:pPr>
            <a:endParaRPr lang="en-US" sz="1400" dirty="0">
              <a:latin typeface="Abadi Extra Light" panose="020B0204020104020204" pitchFamily="34" charset="0"/>
            </a:endParaRPr>
          </a:p>
          <a:p>
            <a:pPr>
              <a:lnSpc>
                <a:spcPct val="90000"/>
              </a:lnSpc>
            </a:pPr>
            <a:r>
              <a:rPr lang="en-US" sz="1400" dirty="0">
                <a:latin typeface="Abadi Extra Light" panose="020B0204020104020204" pitchFamily="34" charset="0"/>
              </a:rPr>
              <a:t>The Socialist Parliamentary Group (party that currently governs together with the Unidos Podemos party, forming the first coalition government in the history of Spain) requested the creation of a Sub-commission in the Committee on the Rights of Children and Adolescents </a:t>
            </a:r>
            <a:r>
              <a:rPr lang="en-US" sz="1400" dirty="0" err="1">
                <a:latin typeface="Abadi Extra Light" panose="020B0204020104020204" pitchFamily="34" charset="0"/>
              </a:rPr>
              <a:t>abouth</a:t>
            </a:r>
            <a:r>
              <a:rPr lang="en-US" sz="1400" dirty="0">
                <a:latin typeface="Abadi Extra Light" panose="020B0204020104020204" pitchFamily="34" charset="0"/>
              </a:rPr>
              <a:t> the Youth in Spain, based in the risks that the youth faces, like higher poverty rates and difficulties to enter the labor market.</a:t>
            </a:r>
          </a:p>
          <a:p>
            <a:pPr>
              <a:lnSpc>
                <a:spcPct val="90000"/>
              </a:lnSpc>
            </a:pPr>
            <a:endParaRPr lang="en-US" sz="1400" dirty="0">
              <a:latin typeface="Abadi Extra Light" panose="020B0204020104020204" pitchFamily="34" charset="0"/>
            </a:endParaRPr>
          </a:p>
          <a:p>
            <a:pPr>
              <a:lnSpc>
                <a:spcPct val="90000"/>
              </a:lnSpc>
            </a:pPr>
            <a:r>
              <a:rPr lang="en-US" sz="1400" dirty="0">
                <a:latin typeface="Abadi Extra Light" panose="020B0204020104020204" pitchFamily="34" charset="0"/>
              </a:rPr>
              <a:t>Concerning the work of the committees the Federal Parliamentary Group Unidos Podemos-</a:t>
            </a:r>
            <a:r>
              <a:rPr lang="en-US" sz="1400" dirty="0" err="1">
                <a:latin typeface="Abadi Extra Light" panose="020B0204020104020204" pitchFamily="34" charset="0"/>
              </a:rPr>
              <a:t>En</a:t>
            </a:r>
            <a:r>
              <a:rPr lang="en-US" sz="1400" dirty="0">
                <a:latin typeface="Abadi Extra Light" panose="020B0204020104020204" pitchFamily="34" charset="0"/>
              </a:rPr>
              <a:t> </a:t>
            </a:r>
            <a:r>
              <a:rPr lang="en-US" sz="1400" dirty="0" err="1">
                <a:latin typeface="Abadi Extra Light" panose="020B0204020104020204" pitchFamily="34" charset="0"/>
              </a:rPr>
              <a:t>Comú</a:t>
            </a:r>
            <a:r>
              <a:rPr lang="en-US" sz="1400" dirty="0">
                <a:latin typeface="Abadi Extra Light" panose="020B0204020104020204" pitchFamily="34" charset="0"/>
              </a:rPr>
              <a:t> </a:t>
            </a:r>
            <a:r>
              <a:rPr lang="en-US" sz="1400" dirty="0" err="1">
                <a:latin typeface="Abadi Extra Light" panose="020B0204020104020204" pitchFamily="34" charset="0"/>
              </a:rPr>
              <a:t>Podem-En</a:t>
            </a:r>
            <a:r>
              <a:rPr lang="en-US" sz="1400" dirty="0">
                <a:latin typeface="Abadi Extra Light" panose="020B0204020104020204" pitchFamily="34" charset="0"/>
              </a:rPr>
              <a:t> </a:t>
            </a:r>
            <a:r>
              <a:rPr lang="en-US" sz="1400" dirty="0" err="1">
                <a:latin typeface="Abadi Extra Light" panose="020B0204020104020204" pitchFamily="34" charset="0"/>
              </a:rPr>
              <a:t>Marea</a:t>
            </a:r>
            <a:r>
              <a:rPr lang="en-US" sz="1400" dirty="0">
                <a:latin typeface="Abadi Extra Light" panose="020B0204020104020204" pitchFamily="34" charset="0"/>
              </a:rPr>
              <a:t>, the Socialist Parliamentary Group and Citizens (</a:t>
            </a:r>
            <a:r>
              <a:rPr lang="en-US" sz="1400" dirty="0" err="1">
                <a:latin typeface="Abadi Extra Light" panose="020B0204020104020204" pitchFamily="34" charset="0"/>
              </a:rPr>
              <a:t>Ciudadanos</a:t>
            </a:r>
            <a:r>
              <a:rPr lang="en-US" sz="1400" dirty="0">
                <a:latin typeface="Abadi Extra Light" panose="020B0204020104020204" pitchFamily="34" charset="0"/>
              </a:rPr>
              <a:t>) Parliamentary Group inquired the appearance of experts, authorities, members of the Government and civil servants in different Committees, to speak about youth on gender equality, the main problems of the youth population on the </a:t>
            </a:r>
            <a:r>
              <a:rPr lang="en-US" sz="1400" dirty="0" err="1">
                <a:latin typeface="Abadi Extra Light" panose="020B0204020104020204" pitchFamily="34" charset="0"/>
              </a:rPr>
              <a:t>labour</a:t>
            </a:r>
            <a:r>
              <a:rPr lang="en-US" sz="1400" dirty="0">
                <a:latin typeface="Abadi Extra Light" panose="020B0204020104020204" pitchFamily="34" charset="0"/>
              </a:rPr>
              <a:t> sphere, the access to housing, youth poverty, youth disability, European plans on youth, education.</a:t>
            </a:r>
            <a:endParaRPr lang="es-ES" sz="1400" dirty="0">
              <a:latin typeface="Abadi Extra Light" panose="020B0204020104020204" pitchFamily="34" charset="0"/>
            </a:endParaRPr>
          </a:p>
        </p:txBody>
      </p:sp>
      <p:pic>
        <p:nvPicPr>
          <p:cNvPr id="5" name="Imagen 4" descr="Imagen que contiene Diagrama&#10;&#10;Descripción generada automáticamente">
            <a:extLst>
              <a:ext uri="{FF2B5EF4-FFF2-40B4-BE49-F238E27FC236}">
                <a16:creationId xmlns:a16="http://schemas.microsoft.com/office/drawing/2014/main" id="{50E7EAE1-F6F4-43C6-A6C8-C96CFF883A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5549" y="2607545"/>
            <a:ext cx="4164979" cy="2811361"/>
          </a:xfrm>
          <a:prstGeom prst="rect">
            <a:avLst/>
          </a:prstGeom>
        </p:spPr>
      </p:pic>
      <p:sp>
        <p:nvSpPr>
          <p:cNvPr id="14" name="Freeform 12">
            <a:extLst>
              <a:ext uri="{FF2B5EF4-FFF2-40B4-BE49-F238E27FC236}">
                <a16:creationId xmlns:a16="http://schemas.microsoft.com/office/drawing/2014/main" id="{7D9439D6-DEAD-4CEB-A61B-BE3D64D1B5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8778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DD21E1-BAF0-4314-AB31-82ECB8AC9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F4D2A48-5987-4754-9728-EE4E997468F9}"/>
              </a:ext>
            </a:extLst>
          </p:cNvPr>
          <p:cNvSpPr>
            <a:spLocks noGrp="1"/>
          </p:cNvSpPr>
          <p:nvPr>
            <p:ph type="title"/>
          </p:nvPr>
        </p:nvSpPr>
        <p:spPr>
          <a:xfrm>
            <a:off x="649224" y="645106"/>
            <a:ext cx="5122652" cy="1259894"/>
          </a:xfrm>
        </p:spPr>
        <p:txBody>
          <a:bodyPr>
            <a:normAutofit/>
          </a:bodyPr>
          <a:lstStyle/>
          <a:p>
            <a:r>
              <a:rPr lang="es-ES" b="1" dirty="0">
                <a:latin typeface="Arial" panose="020B0604020202020204" pitchFamily="34" charset="0"/>
                <a:cs typeface="Arial" panose="020B0604020202020204" pitchFamily="34" charset="0"/>
              </a:rPr>
              <a:t>REFERENCES</a:t>
            </a:r>
            <a:endParaRPr lang="es-ES" b="1">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FDC8619C-F25D-468E-95FA-2A2151D7D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Marcador de contenido 2">
            <a:extLst>
              <a:ext uri="{FF2B5EF4-FFF2-40B4-BE49-F238E27FC236}">
                <a16:creationId xmlns:a16="http://schemas.microsoft.com/office/drawing/2014/main" id="{86312E06-3423-4B7F-8842-3F3C0B6B96D1}"/>
              </a:ext>
            </a:extLst>
          </p:cNvPr>
          <p:cNvSpPr>
            <a:spLocks noGrp="1"/>
          </p:cNvSpPr>
          <p:nvPr>
            <p:ph idx="1"/>
          </p:nvPr>
        </p:nvSpPr>
        <p:spPr>
          <a:xfrm>
            <a:off x="649225" y="2133600"/>
            <a:ext cx="5122652" cy="3759253"/>
          </a:xfrm>
        </p:spPr>
        <p:txBody>
          <a:bodyPr>
            <a:normAutofit/>
          </a:bodyPr>
          <a:lstStyle/>
          <a:p>
            <a:pPr>
              <a:lnSpc>
                <a:spcPct val="90000"/>
              </a:lnSpc>
            </a:pPr>
            <a:r>
              <a:rPr lang="es-ES" sz="1100" dirty="0">
                <a:hlinkClick r:id="rId2"/>
              </a:rPr>
              <a:t>http://www.injuve.es/sites/default/files/2017/46/publicaciones/revista110_9-estudios-politicas-de-juventud-en-espana.pdf</a:t>
            </a:r>
            <a:endParaRPr lang="es-ES" sz="1100" dirty="0"/>
          </a:p>
          <a:p>
            <a:pPr>
              <a:lnSpc>
                <a:spcPct val="90000"/>
              </a:lnSpc>
            </a:pPr>
            <a:r>
              <a:rPr lang="es-ES" sz="1100" dirty="0">
                <a:hlinkClick r:id="rId3"/>
              </a:rPr>
              <a:t>http://www.cje.org/ca/que-es-cje/estructura/</a:t>
            </a:r>
            <a:endParaRPr lang="es-ES" sz="1100" dirty="0"/>
          </a:p>
          <a:p>
            <a:pPr>
              <a:lnSpc>
                <a:spcPct val="90000"/>
              </a:lnSpc>
            </a:pPr>
            <a:r>
              <a:rPr lang="es-ES" sz="1100" dirty="0">
                <a:hlinkClick r:id="rId4"/>
              </a:rPr>
              <a:t>https://national-policies.eacea.ec.europa.eu/youthwiki/chapters/spain/1-youth-policy-governance</a:t>
            </a:r>
            <a:endParaRPr lang="es-ES" sz="1100" dirty="0"/>
          </a:p>
          <a:p>
            <a:pPr>
              <a:lnSpc>
                <a:spcPct val="90000"/>
              </a:lnSpc>
            </a:pPr>
            <a:r>
              <a:rPr lang="es-ES" sz="1100" dirty="0">
                <a:hlinkClick r:id="rId5"/>
              </a:rPr>
              <a:t>http://www.injuve.es/sites/default/files/2018/27/publicaciones/sondeo_2017-1_informe.pdf</a:t>
            </a:r>
            <a:endParaRPr lang="es-ES" sz="1100" dirty="0"/>
          </a:p>
          <a:p>
            <a:pPr>
              <a:lnSpc>
                <a:spcPct val="90000"/>
              </a:lnSpc>
            </a:pPr>
            <a:r>
              <a:rPr lang="es-ES" sz="1100" dirty="0">
                <a:hlinkClick r:id="rId6"/>
              </a:rPr>
              <a:t>http://www.injuve.es/sites/default/files/JCifras-Valores-Dic2010.pdf</a:t>
            </a:r>
            <a:endParaRPr lang="es-ES" sz="1100" dirty="0"/>
          </a:p>
          <a:p>
            <a:pPr>
              <a:lnSpc>
                <a:spcPct val="90000"/>
              </a:lnSpc>
            </a:pPr>
            <a:r>
              <a:rPr lang="es-ES" sz="1100" dirty="0">
                <a:hlinkClick r:id="rId7"/>
              </a:rPr>
              <a:t>https://es.wikipedia.org/wiki/Consejo_de_la_Juventud_de_Espa%C3%B1a#:~:text=El%20Consejo%20de%20la%20Juventud,y%20Consejos%20de%20Juventud%20auton%C3%B3micos</a:t>
            </a:r>
            <a:endParaRPr lang="es-ES" sz="1100" dirty="0"/>
          </a:p>
          <a:p>
            <a:pPr>
              <a:lnSpc>
                <a:spcPct val="90000"/>
              </a:lnSpc>
            </a:pPr>
            <a:r>
              <a:rPr lang="es-ES" sz="1100" dirty="0">
                <a:hlinkClick r:id="rId8"/>
              </a:rPr>
              <a:t>http://www.injuve.es/sites/default/files/politicas_de_juventud_imprenta.pdf</a:t>
            </a:r>
            <a:endParaRPr lang="es-ES" sz="1100" dirty="0"/>
          </a:p>
          <a:p>
            <a:pPr marL="0" indent="0">
              <a:lnSpc>
                <a:spcPct val="90000"/>
              </a:lnSpc>
              <a:buNone/>
            </a:pPr>
            <a:endParaRPr lang="es-ES" sz="1100" dirty="0"/>
          </a:p>
          <a:p>
            <a:pPr>
              <a:lnSpc>
                <a:spcPct val="90000"/>
              </a:lnSpc>
            </a:pPr>
            <a:endParaRPr lang="es-ES" sz="1100" dirty="0"/>
          </a:p>
        </p:txBody>
      </p:sp>
      <p:pic>
        <p:nvPicPr>
          <p:cNvPr id="5" name="Imagen 4" descr="Icono&#10;&#10;Descripción generada automáticamente">
            <a:extLst>
              <a:ext uri="{FF2B5EF4-FFF2-40B4-BE49-F238E27FC236}">
                <a16:creationId xmlns:a16="http://schemas.microsoft.com/office/drawing/2014/main" id="{E911C8DF-7BF1-476A-8442-FBD55C9BE8B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096000" y="1683917"/>
            <a:ext cx="5451627" cy="3897913"/>
          </a:xfrm>
          <a:prstGeom prst="rect">
            <a:avLst/>
          </a:prstGeom>
        </p:spPr>
      </p:pic>
      <p:sp>
        <p:nvSpPr>
          <p:cNvPr id="14" name="Freeform 12">
            <a:extLst>
              <a:ext uri="{FF2B5EF4-FFF2-40B4-BE49-F238E27FC236}">
                <a16:creationId xmlns:a16="http://schemas.microsoft.com/office/drawing/2014/main" id="{7D9439D6-DEAD-4CEB-A61B-BE3D64D1B5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361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9ACE32D-7C93-4CAD-8C25-8F57275453AF}"/>
              </a:ext>
            </a:extLst>
          </p:cNvPr>
          <p:cNvSpPr>
            <a:spLocks noGrp="1"/>
          </p:cNvSpPr>
          <p:nvPr>
            <p:ph idx="1"/>
          </p:nvPr>
        </p:nvSpPr>
        <p:spPr>
          <a:xfrm>
            <a:off x="1619915" y="1390275"/>
            <a:ext cx="4140772" cy="3777622"/>
          </a:xfrm>
        </p:spPr>
        <p:txBody>
          <a:bodyPr>
            <a:noAutofit/>
          </a:bodyPr>
          <a:lstStyle/>
          <a:p>
            <a:pPr marL="0" indent="0">
              <a:lnSpc>
                <a:spcPct val="90000"/>
              </a:lnSpc>
              <a:buNone/>
            </a:pPr>
            <a:r>
              <a:rPr lang="en-US" sz="1400" dirty="0">
                <a:solidFill>
                  <a:schemeClr val="tx1"/>
                </a:solidFill>
                <a:latin typeface="Abadi Extra Light" panose="020B0204020104020204" pitchFamily="34" charset="0"/>
                <a:cs typeface="Aharoni" panose="02010803020104030203" pitchFamily="2" charset="-79"/>
              </a:rPr>
              <a:t>Franco's regime was </a:t>
            </a:r>
            <a:r>
              <a:rPr lang="en-US" sz="1400" dirty="0" err="1">
                <a:solidFill>
                  <a:schemeClr val="tx1"/>
                </a:solidFill>
                <a:latin typeface="Abadi Extra Light" panose="020B0204020104020204" pitchFamily="34" charset="0"/>
                <a:cs typeface="Aharoni" panose="02010803020104030203" pitchFamily="2" charset="-79"/>
              </a:rPr>
              <a:t>characterised</a:t>
            </a:r>
            <a:r>
              <a:rPr lang="en-US" sz="1400" dirty="0">
                <a:solidFill>
                  <a:schemeClr val="tx1"/>
                </a:solidFill>
                <a:latin typeface="Abadi Extra Light" panose="020B0204020104020204" pitchFamily="34" charset="0"/>
                <a:cs typeface="Aharoni" panose="02010803020104030203" pitchFamily="2" charset="-79"/>
              </a:rPr>
              <a:t> by the absence of youth policies, at least explicitly, although certainly during the 40 years of that political system a series of actions were made explicit. the 40 years of that political system, a series of actions were explicitly implemented through the </a:t>
            </a:r>
            <a:r>
              <a:rPr lang="en-US" sz="1400" dirty="0" err="1">
                <a:solidFill>
                  <a:schemeClr val="tx1"/>
                </a:solidFill>
                <a:latin typeface="Abadi Extra Light" panose="020B0204020104020204" pitchFamily="34" charset="0"/>
                <a:cs typeface="Aharoni" panose="02010803020104030203" pitchFamily="2" charset="-79"/>
              </a:rPr>
              <a:t>Frente</a:t>
            </a:r>
            <a:r>
              <a:rPr lang="en-US" sz="1400" dirty="0">
                <a:solidFill>
                  <a:schemeClr val="tx1"/>
                </a:solidFill>
                <a:latin typeface="Abadi Extra Light" panose="020B0204020104020204" pitchFamily="34" charset="0"/>
                <a:cs typeface="Aharoni" panose="02010803020104030203" pitchFamily="2" charset="-79"/>
              </a:rPr>
              <a:t> de through the </a:t>
            </a:r>
            <a:r>
              <a:rPr lang="en-US" sz="1400" dirty="0" err="1">
                <a:solidFill>
                  <a:schemeClr val="tx1"/>
                </a:solidFill>
                <a:latin typeface="Abadi Extra Light" panose="020B0204020104020204" pitchFamily="34" charset="0"/>
                <a:cs typeface="Aharoni" panose="02010803020104030203" pitchFamily="2" charset="-79"/>
              </a:rPr>
              <a:t>Frente</a:t>
            </a:r>
            <a:r>
              <a:rPr lang="en-US" sz="1400" dirty="0">
                <a:solidFill>
                  <a:schemeClr val="tx1"/>
                </a:solidFill>
                <a:latin typeface="Abadi Extra Light" panose="020B0204020104020204" pitchFamily="34" charset="0"/>
                <a:cs typeface="Aharoni" panose="02010803020104030203" pitchFamily="2" charset="-79"/>
              </a:rPr>
              <a:t> de </a:t>
            </a:r>
            <a:r>
              <a:rPr lang="en-US" sz="1400" dirty="0" err="1">
                <a:solidFill>
                  <a:schemeClr val="tx1"/>
                </a:solidFill>
                <a:latin typeface="Abadi Extra Light" panose="020B0204020104020204" pitchFamily="34" charset="0"/>
                <a:cs typeface="Aharoni" panose="02010803020104030203" pitchFamily="2" charset="-79"/>
              </a:rPr>
              <a:t>Juventudes</a:t>
            </a:r>
            <a:r>
              <a:rPr lang="en-US" sz="1400" dirty="0">
                <a:solidFill>
                  <a:schemeClr val="tx1"/>
                </a:solidFill>
                <a:latin typeface="Abadi Extra Light" panose="020B0204020104020204" pitchFamily="34" charset="0"/>
                <a:cs typeface="Aharoni" panose="02010803020104030203" pitchFamily="2" charset="-79"/>
              </a:rPr>
              <a:t> (Youth Front) and the </a:t>
            </a:r>
            <a:r>
              <a:rPr lang="en-US" sz="1400" dirty="0" err="1">
                <a:solidFill>
                  <a:schemeClr val="tx1"/>
                </a:solidFill>
                <a:latin typeface="Abadi Extra Light" panose="020B0204020104020204" pitchFamily="34" charset="0"/>
                <a:cs typeface="Aharoni" panose="02010803020104030203" pitchFamily="2" charset="-79"/>
              </a:rPr>
              <a:t>Sección</a:t>
            </a:r>
            <a:r>
              <a:rPr lang="en-US" sz="1400" dirty="0">
                <a:solidFill>
                  <a:schemeClr val="tx1"/>
                </a:solidFill>
                <a:latin typeface="Abadi Extra Light" panose="020B0204020104020204" pitchFamily="34" charset="0"/>
                <a:cs typeface="Aharoni" panose="02010803020104030203" pitchFamily="2" charset="-79"/>
              </a:rPr>
              <a:t> </a:t>
            </a:r>
            <a:r>
              <a:rPr lang="en-US" sz="1400" dirty="0" err="1">
                <a:solidFill>
                  <a:schemeClr val="tx1"/>
                </a:solidFill>
                <a:latin typeface="Abadi Extra Light" panose="020B0204020104020204" pitchFamily="34" charset="0"/>
                <a:cs typeface="Aharoni" panose="02010803020104030203" pitchFamily="2" charset="-79"/>
              </a:rPr>
              <a:t>femenina</a:t>
            </a:r>
            <a:r>
              <a:rPr lang="en-US" sz="1400" dirty="0">
                <a:solidFill>
                  <a:schemeClr val="tx1"/>
                </a:solidFill>
                <a:latin typeface="Abadi Extra Light" panose="020B0204020104020204" pitchFamily="34" charset="0"/>
                <a:cs typeface="Aharoni" panose="02010803020104030203" pitchFamily="2" charset="-79"/>
              </a:rPr>
              <a:t> (Women's Section). and in the 1950s, the Catholic Church, through confessional schools and colleges, defined a model that and schools, defined a model of action towards young people that responded to a particular responded to a certain conception of the role attributed to and the future of young people and therefore young people and, therefore, could be considered as a Youth Policy (Comas, 2007). policy (Comas, 2007). But what is most surprising, and this is an important </a:t>
            </a:r>
            <a:r>
              <a:rPr lang="en-US" sz="1400" dirty="0" err="1">
                <a:solidFill>
                  <a:schemeClr val="tx1"/>
                </a:solidFill>
                <a:latin typeface="Abadi Extra Light" panose="020B0204020104020204" pitchFamily="34" charset="0"/>
                <a:cs typeface="Aharoni" panose="02010803020104030203" pitchFamily="2" charset="-79"/>
              </a:rPr>
              <a:t>important</a:t>
            </a:r>
            <a:r>
              <a:rPr lang="en-US" sz="1400" dirty="0">
                <a:solidFill>
                  <a:schemeClr val="tx1"/>
                </a:solidFill>
                <a:latin typeface="Abadi Extra Light" panose="020B0204020104020204" pitchFamily="34" charset="0"/>
                <a:cs typeface="Aharoni" panose="02010803020104030203" pitchFamily="2" charset="-79"/>
              </a:rPr>
              <a:t> novelty that we intend to contribute in this article, the </a:t>
            </a:r>
            <a:r>
              <a:rPr lang="en-US" sz="1400" dirty="0" err="1">
                <a:solidFill>
                  <a:schemeClr val="tx1"/>
                </a:solidFill>
                <a:latin typeface="Abadi Extra Light" panose="020B0204020104020204" pitchFamily="34" charset="0"/>
                <a:cs typeface="Aharoni" panose="02010803020104030203" pitchFamily="2" charset="-79"/>
              </a:rPr>
              <a:t>Revista</a:t>
            </a:r>
            <a:r>
              <a:rPr lang="en-US" sz="1400" dirty="0">
                <a:solidFill>
                  <a:schemeClr val="tx1"/>
                </a:solidFill>
                <a:latin typeface="Abadi Extra Light" panose="020B0204020104020204" pitchFamily="34" charset="0"/>
                <a:cs typeface="Aharoni" panose="02010803020104030203" pitchFamily="2" charset="-79"/>
              </a:rPr>
              <a:t> del Instituto de la Juventud (1965/1978), despite being dependent on the </a:t>
            </a:r>
            <a:r>
              <a:rPr lang="en-US" sz="1400" dirty="0" err="1">
                <a:solidFill>
                  <a:schemeClr val="tx1"/>
                </a:solidFill>
                <a:latin typeface="Abadi Extra Light" panose="020B0204020104020204" pitchFamily="34" charset="0"/>
                <a:cs typeface="Aharoni" panose="02010803020104030203" pitchFamily="2" charset="-79"/>
              </a:rPr>
              <a:t>Secretaria</a:t>
            </a:r>
            <a:r>
              <a:rPr lang="en-US" sz="1400" dirty="0">
                <a:solidFill>
                  <a:schemeClr val="tx1"/>
                </a:solidFill>
                <a:latin typeface="Abadi Extra Light" panose="020B0204020104020204" pitchFamily="34" charset="0"/>
                <a:cs typeface="Aharoni" panose="02010803020104030203" pitchFamily="2" charset="-79"/>
              </a:rPr>
              <a:t> General Secretariat of the Movement (until issue 33 of February 1971, when it became part of the Institute of Political Studies). the Instituto de </a:t>
            </a:r>
            <a:r>
              <a:rPr lang="en-US" sz="1400" dirty="0" err="1">
                <a:solidFill>
                  <a:schemeClr val="tx1"/>
                </a:solidFill>
                <a:latin typeface="Abadi Extra Light" panose="020B0204020104020204" pitchFamily="34" charset="0"/>
                <a:cs typeface="Aharoni" panose="02010803020104030203" pitchFamily="2" charset="-79"/>
              </a:rPr>
              <a:t>Estudios</a:t>
            </a:r>
            <a:r>
              <a:rPr lang="en-US" sz="1400" dirty="0">
                <a:solidFill>
                  <a:schemeClr val="tx1"/>
                </a:solidFill>
                <a:latin typeface="Abadi Extra Light" panose="020B0204020104020204" pitchFamily="34" charset="0"/>
                <a:cs typeface="Aharoni" panose="02010803020104030203" pitchFamily="2" charset="-79"/>
              </a:rPr>
              <a:t> </a:t>
            </a:r>
            <a:r>
              <a:rPr lang="en-US" sz="1400" dirty="0" err="1">
                <a:solidFill>
                  <a:schemeClr val="tx1"/>
                </a:solidFill>
                <a:latin typeface="Abadi Extra Light" panose="020B0204020104020204" pitchFamily="34" charset="0"/>
                <a:cs typeface="Aharoni" panose="02010803020104030203" pitchFamily="2" charset="-79"/>
              </a:rPr>
              <a:t>Políticos</a:t>
            </a:r>
            <a:r>
              <a:rPr lang="en-US" sz="1400" dirty="0">
                <a:solidFill>
                  <a:schemeClr val="tx1"/>
                </a:solidFill>
                <a:latin typeface="Abadi Extra Light" panose="020B0204020104020204" pitchFamily="34" charset="0"/>
                <a:cs typeface="Aharoni" panose="02010803020104030203" pitchFamily="2" charset="-79"/>
              </a:rPr>
              <a:t>), never dealt with the issue of youth policies in the Franco regime.</a:t>
            </a:r>
            <a:endParaRPr lang="es-ES" sz="1400" dirty="0">
              <a:solidFill>
                <a:schemeClr val="tx1"/>
              </a:solidFill>
              <a:latin typeface="Abadi Extra Light" panose="020B0204020104020204" pitchFamily="34" charset="0"/>
              <a:cs typeface="Aharoni" panose="02010803020104030203" pitchFamily="2" charset="-79"/>
            </a:endParaRPr>
          </a:p>
        </p:txBody>
      </p:sp>
      <p:pic>
        <p:nvPicPr>
          <p:cNvPr id="5" name="Imagen 4" descr="Foto en blanco y negro de un hombre con sombrero&#10;&#10;Descripción generada automáticamente con confianza media">
            <a:extLst>
              <a:ext uri="{FF2B5EF4-FFF2-40B4-BE49-F238E27FC236}">
                <a16:creationId xmlns:a16="http://schemas.microsoft.com/office/drawing/2014/main" id="{203F0C04-5DC4-452B-BF65-4CBAB7E5E0E8}"/>
              </a:ext>
            </a:extLst>
          </p:cNvPr>
          <p:cNvPicPr>
            <a:picLocks noChangeAspect="1"/>
          </p:cNvPicPr>
          <p:nvPr/>
        </p:nvPicPr>
        <p:blipFill rotWithShape="1">
          <a:blip r:embed="rId2">
            <a:extLst>
              <a:ext uri="{28A0092B-C50C-407E-A947-70E740481C1C}">
                <a14:useLocalDpi xmlns:a14="http://schemas.microsoft.com/office/drawing/2010/main" val="0"/>
              </a:ext>
            </a:extLst>
          </a:blip>
          <a:srcRect l="17513" r="38013"/>
          <a:stretch/>
        </p:blipFill>
        <p:spPr>
          <a:xfrm>
            <a:off x="6091916" y="10"/>
            <a:ext cx="6100084" cy="6857990"/>
          </a:xfrm>
          <a:prstGeom prst="rect">
            <a:avLst/>
          </a:prstGeom>
        </p:spPr>
      </p:pic>
      <p:sp>
        <p:nvSpPr>
          <p:cNvPr id="6" name="CuadroTexto 5">
            <a:extLst>
              <a:ext uri="{FF2B5EF4-FFF2-40B4-BE49-F238E27FC236}">
                <a16:creationId xmlns:a16="http://schemas.microsoft.com/office/drawing/2014/main" id="{AE0DADE1-EB60-477E-B06F-06892DF110E9}"/>
              </a:ext>
            </a:extLst>
          </p:cNvPr>
          <p:cNvSpPr txBox="1"/>
          <p:nvPr/>
        </p:nvSpPr>
        <p:spPr>
          <a:xfrm>
            <a:off x="1697212" y="743890"/>
            <a:ext cx="3732245" cy="369332"/>
          </a:xfrm>
          <a:prstGeom prst="rect">
            <a:avLst/>
          </a:prstGeom>
          <a:noFill/>
        </p:spPr>
        <p:txBody>
          <a:bodyPr wrap="square" rtlCol="0">
            <a:spAutoFit/>
          </a:bodyPr>
          <a:lstStyle/>
          <a:p>
            <a:pPr>
              <a:spcAft>
                <a:spcPts val="600"/>
              </a:spcAft>
            </a:pPr>
            <a:r>
              <a:rPr lang="en-US" b="1" dirty="0">
                <a:solidFill>
                  <a:srgbClr val="454545"/>
                </a:solidFill>
                <a:latin typeface="Arial" panose="020B0604020202020204" pitchFamily="34" charset="0"/>
                <a:cs typeface="Arial" panose="020B0604020202020204" pitchFamily="34" charset="0"/>
              </a:rPr>
              <a:t>WHERE DO WE COME FROM?</a:t>
            </a:r>
            <a:endParaRPr lang="es-E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9182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7" name="Marcador de contenido 2">
            <a:extLst>
              <a:ext uri="{FF2B5EF4-FFF2-40B4-BE49-F238E27FC236}">
                <a16:creationId xmlns:a16="http://schemas.microsoft.com/office/drawing/2014/main" id="{50BDE3E2-E946-2040-83FF-EE4279CFCA39}"/>
              </a:ext>
            </a:extLst>
          </p:cNvPr>
          <p:cNvSpPr txBox="1">
            <a:spLocks/>
          </p:cNvSpPr>
          <p:nvPr/>
        </p:nvSpPr>
        <p:spPr>
          <a:xfrm>
            <a:off x="1443882" y="1643743"/>
            <a:ext cx="5122652" cy="375925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nSpc>
                <a:spcPct val="90000"/>
              </a:lnSpc>
            </a:pPr>
            <a:r>
              <a:rPr lang="en-US" sz="1400" dirty="0">
                <a:latin typeface="Abadi Extra Light" panose="020B0204020104020204" pitchFamily="34" charset="0"/>
              </a:rPr>
              <a:t>According to Article 48 of the 1978 Spanish Constitution (</a:t>
            </a:r>
            <a:r>
              <a:rPr lang="en-US" sz="1400" dirty="0" err="1">
                <a:latin typeface="Abadi Extra Light" panose="020B0204020104020204" pitchFamily="34" charset="0"/>
              </a:rPr>
              <a:t>Constitución</a:t>
            </a:r>
            <a:r>
              <a:rPr lang="en-US" sz="1400" dirty="0">
                <a:latin typeface="Abadi Extra Light" panose="020B0204020104020204" pitchFamily="34" charset="0"/>
              </a:rPr>
              <a:t> Española de 1978) “Public authorities will promote conditions for the free and effective participation of youth in the political, social, economic and cultural development”. Therefore, public authorities must develop youth policies as it has been done for the last forty years.</a:t>
            </a:r>
          </a:p>
          <a:p>
            <a:pPr>
              <a:lnSpc>
                <a:spcPct val="90000"/>
              </a:lnSpc>
            </a:pPr>
            <a:r>
              <a:rPr lang="en-US" sz="1400" dirty="0">
                <a:latin typeface="Abadi Extra Light" panose="020B0204020104020204" pitchFamily="34" charset="0"/>
              </a:rPr>
              <a:t>Spain is a </a:t>
            </a:r>
            <a:r>
              <a:rPr lang="en-US" sz="1400" dirty="0" err="1">
                <a:latin typeface="Abadi Extra Light" panose="020B0204020104020204" pitchFamily="34" charset="0"/>
              </a:rPr>
              <a:t>decentralised</a:t>
            </a:r>
            <a:r>
              <a:rPr lang="en-US" sz="1400" dirty="0">
                <a:latin typeface="Abadi Extra Light" panose="020B0204020104020204" pitchFamily="34" charset="0"/>
              </a:rPr>
              <a:t> country; besides the Central Government (the General Government Administration being its administrative apparatus), there are two other political-administrative levels: On the one hand, 17 Autonomous Regions and two Autonomous Cities (Ceuta and Melilla); they all rely on an Autonomous Government, an Autonomous Administration, a directly elected Autonomous Parliament and, above all, a referential policy framework set by the Statute of Autonomy approved from 1979 onwards. Last, on a third level, Local Authorities and Provinces (another regional division) should be taken into account, as these are also empowered</a:t>
            </a:r>
            <a:endParaRPr lang="es-ES" sz="1400" dirty="0">
              <a:latin typeface="Abadi Extra Light" panose="020B0204020104020204" pitchFamily="34" charset="0"/>
            </a:endParaRPr>
          </a:p>
        </p:txBody>
      </p:sp>
      <p:pic>
        <p:nvPicPr>
          <p:cNvPr id="8" name="Imagen 7" descr="Diagrama&#10;&#10;Descripción generada automáticamente con confianza media">
            <a:extLst>
              <a:ext uri="{FF2B5EF4-FFF2-40B4-BE49-F238E27FC236}">
                <a16:creationId xmlns:a16="http://schemas.microsoft.com/office/drawing/2014/main" id="{8E560371-B1D0-BB48-A510-52EFCECC0D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0373" y="1643743"/>
            <a:ext cx="5451627" cy="3339121"/>
          </a:xfrm>
          <a:prstGeom prst="rect">
            <a:avLst/>
          </a:prstGeom>
        </p:spPr>
      </p:pic>
    </p:spTree>
    <p:extLst>
      <p:ext uri="{BB962C8B-B14F-4D97-AF65-F5344CB8AC3E}">
        <p14:creationId xmlns:p14="http://schemas.microsoft.com/office/powerpoint/2010/main" val="106514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
            <a:extLst>
              <a:ext uri="{FF2B5EF4-FFF2-40B4-BE49-F238E27FC236}">
                <a16:creationId xmlns:a16="http://schemas.microsoft.com/office/drawing/2014/main" id="{D54EBC86-9452-0F40-B048-6DED724838D0}"/>
              </a:ext>
            </a:extLst>
          </p:cNvPr>
          <p:cNvSpPr txBox="1">
            <a:spLocks/>
          </p:cNvSpPr>
          <p:nvPr/>
        </p:nvSpPr>
        <p:spPr>
          <a:xfrm>
            <a:off x="2677360" y="787284"/>
            <a:ext cx="7309230" cy="165462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90000"/>
              </a:lnSpc>
            </a:pPr>
            <a:r>
              <a:rPr lang="es-ES" sz="1400" dirty="0" err="1">
                <a:solidFill>
                  <a:schemeClr val="tx1">
                    <a:lumMod val="75000"/>
                    <a:lumOff val="25000"/>
                  </a:schemeClr>
                </a:solidFill>
                <a:latin typeface="Abadi Extra Light" panose="020B0204020104020204" pitchFamily="34" charset="0"/>
                <a:ea typeface="+mn-ea"/>
                <a:cs typeface="+mn-cs"/>
              </a:rPr>
              <a:t>Youth</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PolicyThe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article</a:t>
            </a:r>
            <a:r>
              <a:rPr lang="es-ES" sz="1400" dirty="0">
                <a:solidFill>
                  <a:schemeClr val="tx1">
                    <a:lumMod val="75000"/>
                    <a:lumOff val="25000"/>
                  </a:schemeClr>
                </a:solidFill>
                <a:latin typeface="Abadi Extra Light" panose="020B0204020104020204" pitchFamily="34" charset="0"/>
                <a:ea typeface="+mn-ea"/>
                <a:cs typeface="+mn-cs"/>
              </a:rPr>
              <a:t> 22 of </a:t>
            </a:r>
            <a:r>
              <a:rPr lang="es-ES" sz="1400" dirty="0" err="1">
                <a:solidFill>
                  <a:schemeClr val="tx1">
                    <a:lumMod val="75000"/>
                    <a:lumOff val="25000"/>
                  </a:schemeClr>
                </a:solidFill>
                <a:latin typeface="Abadi Extra Light" panose="020B0204020104020204" pitchFamily="34" charset="0"/>
                <a:ea typeface="+mn-ea"/>
                <a:cs typeface="+mn-cs"/>
              </a:rPr>
              <a:t>Spanish</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Constitution</a:t>
            </a:r>
            <a:r>
              <a:rPr lang="es-ES" sz="1400" dirty="0">
                <a:solidFill>
                  <a:schemeClr val="tx1">
                    <a:lumMod val="75000"/>
                    <a:lumOff val="25000"/>
                  </a:schemeClr>
                </a:solidFill>
                <a:latin typeface="Abadi Extra Light" panose="020B0204020104020204" pitchFamily="34" charset="0"/>
                <a:ea typeface="+mn-ea"/>
                <a:cs typeface="+mn-cs"/>
              </a:rPr>
              <a:t> of 1978, and </a:t>
            </a: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Organic</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Law</a:t>
            </a:r>
            <a:r>
              <a:rPr lang="es-ES" sz="1400" dirty="0">
                <a:solidFill>
                  <a:schemeClr val="tx1">
                    <a:lumMod val="75000"/>
                    <a:lumOff val="25000"/>
                  </a:schemeClr>
                </a:solidFill>
                <a:latin typeface="Abadi Extra Light" panose="020B0204020104020204" pitchFamily="34" charset="0"/>
                <a:ea typeface="+mn-ea"/>
                <a:cs typeface="+mn-cs"/>
              </a:rPr>
              <a:t> 1/2002 of 22 </a:t>
            </a:r>
            <a:r>
              <a:rPr lang="es-ES" sz="1400" dirty="0" err="1">
                <a:solidFill>
                  <a:schemeClr val="tx1">
                    <a:lumMod val="75000"/>
                    <a:lumOff val="25000"/>
                  </a:schemeClr>
                </a:solidFill>
                <a:latin typeface="Abadi Extra Light" panose="020B0204020104020204" pitchFamily="34" charset="0"/>
                <a:ea typeface="+mn-ea"/>
                <a:cs typeface="+mn-cs"/>
              </a:rPr>
              <a:t>march</a:t>
            </a:r>
            <a:r>
              <a:rPr lang="es-ES" sz="1400" dirty="0">
                <a:solidFill>
                  <a:schemeClr val="tx1">
                    <a:lumMod val="75000"/>
                    <a:lumOff val="25000"/>
                  </a:schemeClr>
                </a:solidFill>
                <a:latin typeface="Abadi Extra Light" panose="020B0204020104020204" pitchFamily="34" charset="0"/>
                <a:ea typeface="+mn-ea"/>
                <a:cs typeface="+mn-cs"/>
              </a:rPr>
              <a:t>, ( BOE 073 de 26/03/20002), </a:t>
            </a:r>
            <a:r>
              <a:rPr lang="es-ES" sz="1400" dirty="0" err="1">
                <a:solidFill>
                  <a:schemeClr val="tx1">
                    <a:lumMod val="75000"/>
                    <a:lumOff val="25000"/>
                  </a:schemeClr>
                </a:solidFill>
                <a:latin typeface="Abadi Extra Light" panose="020B0204020104020204" pitchFamily="34" charset="0"/>
                <a:ea typeface="+mn-ea"/>
                <a:cs typeface="+mn-cs"/>
              </a:rPr>
              <a:t>regulates</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right</a:t>
            </a:r>
            <a:r>
              <a:rPr lang="es-ES" sz="1400" dirty="0">
                <a:solidFill>
                  <a:schemeClr val="tx1">
                    <a:lumMod val="75000"/>
                    <a:lumOff val="25000"/>
                  </a:schemeClr>
                </a:solidFill>
                <a:latin typeface="Abadi Extra Light" panose="020B0204020104020204" pitchFamily="34" charset="0"/>
                <a:ea typeface="+mn-ea"/>
                <a:cs typeface="+mn-cs"/>
              </a:rPr>
              <a:t> of </a:t>
            </a:r>
            <a:r>
              <a:rPr lang="es-ES" sz="1400" dirty="0" err="1">
                <a:solidFill>
                  <a:schemeClr val="tx1">
                    <a:lumMod val="75000"/>
                    <a:lumOff val="25000"/>
                  </a:schemeClr>
                </a:solidFill>
                <a:latin typeface="Abadi Extra Light" panose="020B0204020104020204" pitchFamily="34" charset="0"/>
                <a:ea typeface="+mn-ea"/>
                <a:cs typeface="+mn-cs"/>
              </a:rPr>
              <a:t>association</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stresses</a:t>
            </a:r>
            <a:r>
              <a:rPr lang="es-ES" sz="1400" dirty="0">
                <a:solidFill>
                  <a:schemeClr val="tx1">
                    <a:lumMod val="75000"/>
                    <a:lumOff val="25000"/>
                  </a:schemeClr>
                </a:solidFill>
                <a:latin typeface="Abadi Extra Light" panose="020B0204020104020204" pitchFamily="34" charset="0"/>
                <a:ea typeface="+mn-ea"/>
                <a:cs typeface="+mn-cs"/>
              </a:rPr>
              <a:t> and </a:t>
            </a:r>
            <a:r>
              <a:rPr lang="es-ES" sz="1400" dirty="0" err="1">
                <a:solidFill>
                  <a:schemeClr val="tx1">
                    <a:lumMod val="75000"/>
                    <a:lumOff val="25000"/>
                  </a:schemeClr>
                </a:solidFill>
                <a:latin typeface="Abadi Extra Light" panose="020B0204020104020204" pitchFamily="34" charset="0"/>
                <a:ea typeface="+mn-ea"/>
                <a:cs typeface="+mn-cs"/>
              </a:rPr>
              <a:t>recognises</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importance</a:t>
            </a:r>
            <a:r>
              <a:rPr lang="es-ES" sz="1400" dirty="0">
                <a:solidFill>
                  <a:schemeClr val="tx1">
                    <a:lumMod val="75000"/>
                    <a:lumOff val="25000"/>
                  </a:schemeClr>
                </a:solidFill>
                <a:latin typeface="Abadi Extra Light" panose="020B0204020104020204" pitchFamily="34" charset="0"/>
                <a:ea typeface="+mn-ea"/>
                <a:cs typeface="+mn-cs"/>
              </a:rPr>
              <a:t> of </a:t>
            </a: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associative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phenomenon</a:t>
            </a:r>
            <a:r>
              <a:rPr lang="es-ES" sz="1400" dirty="0">
                <a:solidFill>
                  <a:schemeClr val="tx1">
                    <a:lumMod val="75000"/>
                    <a:lumOff val="25000"/>
                  </a:schemeClr>
                </a:solidFill>
                <a:latin typeface="Abadi Extra Light" panose="020B0204020104020204" pitchFamily="34" charset="0"/>
                <a:ea typeface="+mn-ea"/>
                <a:cs typeface="+mn-cs"/>
              </a:rPr>
              <a:t> as </a:t>
            </a:r>
            <a:r>
              <a:rPr lang="es-ES" sz="1400" dirty="0" err="1">
                <a:solidFill>
                  <a:schemeClr val="tx1">
                    <a:lumMod val="75000"/>
                    <a:lumOff val="25000"/>
                  </a:schemeClr>
                </a:solidFill>
                <a:latin typeface="Abadi Extra Light" panose="020B0204020104020204" pitchFamily="34" charset="0"/>
                <a:ea typeface="+mn-ea"/>
                <a:cs typeface="+mn-cs"/>
              </a:rPr>
              <a:t>an</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integration</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into</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society</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instrument</a:t>
            </a:r>
            <a:r>
              <a:rPr lang="es-ES" sz="1400" dirty="0">
                <a:solidFill>
                  <a:schemeClr val="tx1">
                    <a:lumMod val="75000"/>
                    <a:lumOff val="25000"/>
                  </a:schemeClr>
                </a:solidFill>
                <a:latin typeface="Abadi Extra Light" panose="020B0204020104020204" pitchFamily="34" charset="0"/>
                <a:ea typeface="+mn-ea"/>
                <a:cs typeface="+mn-cs"/>
              </a:rPr>
              <a:t>, and sets </a:t>
            </a:r>
            <a:r>
              <a:rPr lang="es-ES" sz="1400" dirty="0" err="1">
                <a:solidFill>
                  <a:schemeClr val="tx1">
                    <a:lumMod val="75000"/>
                    <a:lumOff val="25000"/>
                  </a:schemeClr>
                </a:solidFill>
                <a:latin typeface="Abadi Extra Light" panose="020B0204020104020204" pitchFamily="34" charset="0"/>
                <a:ea typeface="+mn-ea"/>
                <a:cs typeface="+mn-cs"/>
              </a:rPr>
              <a:t>forth</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that</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public</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authorities</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must</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encourage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constitution</a:t>
            </a:r>
            <a:r>
              <a:rPr lang="es-ES" sz="1400" dirty="0">
                <a:solidFill>
                  <a:schemeClr val="tx1">
                    <a:lumMod val="75000"/>
                    <a:lumOff val="25000"/>
                  </a:schemeClr>
                </a:solidFill>
                <a:latin typeface="Abadi Extra Light" panose="020B0204020104020204" pitchFamily="34" charset="0"/>
                <a:ea typeface="+mn-ea"/>
                <a:cs typeface="+mn-cs"/>
              </a:rPr>
              <a:t> and </a:t>
            </a:r>
            <a:r>
              <a:rPr lang="es-ES" sz="1400" dirty="0" err="1">
                <a:solidFill>
                  <a:schemeClr val="tx1">
                    <a:lumMod val="75000"/>
                    <a:lumOff val="25000"/>
                  </a:schemeClr>
                </a:solidFill>
                <a:latin typeface="Abadi Extra Light" panose="020B0204020104020204" pitchFamily="34" charset="0"/>
                <a:ea typeface="+mn-ea"/>
                <a:cs typeface="+mn-cs"/>
              </a:rPr>
              <a:t>development</a:t>
            </a:r>
            <a:r>
              <a:rPr lang="es-ES" sz="1400" dirty="0">
                <a:solidFill>
                  <a:schemeClr val="tx1">
                    <a:lumMod val="75000"/>
                    <a:lumOff val="25000"/>
                  </a:schemeClr>
                </a:solidFill>
                <a:latin typeface="Abadi Extra Light" panose="020B0204020104020204" pitchFamily="34" charset="0"/>
                <a:ea typeface="+mn-ea"/>
                <a:cs typeface="+mn-cs"/>
              </a:rPr>
              <a:t> of </a:t>
            </a:r>
            <a:r>
              <a:rPr lang="es-ES" sz="1400" dirty="0" err="1">
                <a:solidFill>
                  <a:schemeClr val="tx1">
                    <a:lumMod val="75000"/>
                    <a:lumOff val="25000"/>
                  </a:schemeClr>
                </a:solidFill>
                <a:latin typeface="Abadi Extra Light" panose="020B0204020104020204" pitchFamily="34" charset="0"/>
                <a:ea typeface="+mn-ea"/>
                <a:cs typeface="+mn-cs"/>
              </a:rPr>
              <a:t>associations</a:t>
            </a:r>
            <a:r>
              <a:rPr lang="es-ES" sz="1400" dirty="0">
                <a:solidFill>
                  <a:schemeClr val="tx1">
                    <a:lumMod val="75000"/>
                    <a:lumOff val="25000"/>
                  </a:schemeClr>
                </a:solidFill>
                <a:latin typeface="Abadi Extra Light" panose="020B0204020104020204" pitchFamily="34" charset="0"/>
                <a:ea typeface="+mn-ea"/>
                <a:cs typeface="+mn-cs"/>
              </a:rPr>
              <a:t> as </a:t>
            </a:r>
            <a:r>
              <a:rPr lang="es-ES" sz="1400" dirty="0" err="1">
                <a:solidFill>
                  <a:schemeClr val="tx1">
                    <a:lumMod val="75000"/>
                    <a:lumOff val="25000"/>
                  </a:schemeClr>
                </a:solidFill>
                <a:latin typeface="Abadi Extra Light" panose="020B0204020104020204" pitchFamily="34" charset="0"/>
                <a:ea typeface="+mn-ea"/>
                <a:cs typeface="+mn-cs"/>
              </a:rPr>
              <a:t>well</a:t>
            </a:r>
            <a:r>
              <a:rPr lang="es-ES" sz="1400" dirty="0">
                <a:solidFill>
                  <a:schemeClr val="tx1">
                    <a:lumMod val="75000"/>
                    <a:lumOff val="25000"/>
                  </a:schemeClr>
                </a:solidFill>
                <a:latin typeface="Abadi Extra Light" panose="020B0204020104020204" pitchFamily="34" charset="0"/>
                <a:ea typeface="+mn-ea"/>
                <a:cs typeface="+mn-cs"/>
              </a:rPr>
              <a:t> as </a:t>
            </a:r>
            <a:r>
              <a:rPr lang="es-ES" sz="1400" dirty="0" err="1">
                <a:solidFill>
                  <a:schemeClr val="tx1">
                    <a:lumMod val="75000"/>
                    <a:lumOff val="25000"/>
                  </a:schemeClr>
                </a:solidFill>
                <a:latin typeface="Abadi Extra Light" panose="020B0204020104020204" pitchFamily="34" charset="0"/>
                <a:ea typeface="+mn-ea"/>
                <a:cs typeface="+mn-cs"/>
              </a:rPr>
              <a:t>offer</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advice</a:t>
            </a:r>
            <a:r>
              <a:rPr lang="es-ES" sz="1400" dirty="0">
                <a:solidFill>
                  <a:schemeClr val="tx1">
                    <a:lumMod val="75000"/>
                    <a:lumOff val="25000"/>
                  </a:schemeClr>
                </a:solidFill>
                <a:latin typeface="Abadi Extra Light" panose="020B0204020104020204" pitchFamily="34" charset="0"/>
                <a:ea typeface="+mn-ea"/>
                <a:cs typeface="+mn-cs"/>
              </a:rPr>
              <a:t> and </a:t>
            </a:r>
            <a:r>
              <a:rPr lang="es-ES" sz="1400" dirty="0" err="1">
                <a:solidFill>
                  <a:schemeClr val="tx1">
                    <a:lumMod val="75000"/>
                    <a:lumOff val="25000"/>
                  </a:schemeClr>
                </a:solidFill>
                <a:latin typeface="Abadi Extra Light" panose="020B0204020104020204" pitchFamily="34" charset="0"/>
                <a:ea typeface="+mn-ea"/>
                <a:cs typeface="+mn-cs"/>
              </a:rPr>
              <a:t>technical</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information</a:t>
            </a:r>
            <a:r>
              <a:rPr lang="es-ES" sz="1400" dirty="0">
                <a:solidFill>
                  <a:schemeClr val="tx1">
                    <a:lumMod val="75000"/>
                    <a:lumOff val="25000"/>
                  </a:schemeClr>
                </a:solidFill>
                <a:latin typeface="Abadi Extra Light" panose="020B0204020104020204" pitchFamily="34" charset="0"/>
                <a:ea typeface="+mn-ea"/>
                <a:cs typeface="+mn-cs"/>
              </a:rPr>
              <a:t> to </a:t>
            </a:r>
            <a:r>
              <a:rPr lang="es-ES" sz="1400" dirty="0" err="1">
                <a:solidFill>
                  <a:schemeClr val="tx1">
                    <a:lumMod val="75000"/>
                    <a:lumOff val="25000"/>
                  </a:schemeClr>
                </a:solidFill>
                <a:latin typeface="Abadi Extra Light" panose="020B0204020104020204" pitchFamily="34" charset="0"/>
                <a:ea typeface="+mn-ea"/>
                <a:cs typeface="+mn-cs"/>
              </a:rPr>
              <a:t>those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involved</a:t>
            </a:r>
            <a:r>
              <a:rPr lang="es-ES" sz="1400" dirty="0">
                <a:solidFill>
                  <a:schemeClr val="tx1">
                    <a:lumMod val="75000"/>
                    <a:lumOff val="25000"/>
                  </a:schemeClr>
                </a:solidFill>
                <a:latin typeface="Abadi Extra Light" panose="020B0204020104020204" pitchFamily="34" charset="0"/>
                <a:ea typeface="+mn-ea"/>
                <a:cs typeface="+mn-cs"/>
              </a:rPr>
              <a:t> in </a:t>
            </a:r>
            <a:r>
              <a:rPr lang="es-ES" sz="1400" dirty="0" err="1">
                <a:solidFill>
                  <a:schemeClr val="tx1">
                    <a:lumMod val="75000"/>
                    <a:lumOff val="25000"/>
                  </a:schemeClr>
                </a:solidFill>
                <a:latin typeface="Abadi Extra Light" panose="020B0204020104020204" pitchFamily="34" charset="0"/>
                <a:ea typeface="+mn-ea"/>
                <a:cs typeface="+mn-cs"/>
              </a:rPr>
              <a:t>associative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projects</a:t>
            </a:r>
            <a:r>
              <a:rPr lang="es-ES" sz="1400" dirty="0">
                <a:solidFill>
                  <a:schemeClr val="tx1">
                    <a:lumMod val="75000"/>
                    <a:lumOff val="25000"/>
                  </a:schemeClr>
                </a:solidFill>
                <a:latin typeface="Abadi Extra Light" panose="020B0204020104020204" pitchFamily="34" charset="0"/>
                <a:ea typeface="+mn-ea"/>
                <a:cs typeface="+mn-cs"/>
              </a:rPr>
              <a:t>. </a:t>
            </a:r>
          </a:p>
          <a:p>
            <a:pPr>
              <a:lnSpc>
                <a:spcPct val="90000"/>
              </a:lnSpc>
            </a:pPr>
            <a:endParaRPr lang="es-ES" sz="1400" dirty="0">
              <a:solidFill>
                <a:schemeClr val="tx1">
                  <a:lumMod val="75000"/>
                  <a:lumOff val="25000"/>
                </a:schemeClr>
              </a:solidFill>
              <a:latin typeface="Abadi Extra Light" panose="020B0204020104020204" pitchFamily="34" charset="0"/>
              <a:ea typeface="+mn-ea"/>
              <a:cs typeface="+mn-cs"/>
            </a:endParaRPr>
          </a:p>
          <a:p>
            <a:pPr>
              <a:lnSpc>
                <a:spcPct val="90000"/>
              </a:lnSpc>
            </a:pP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Law</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regulates</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establishment and </a:t>
            </a:r>
            <a:r>
              <a:rPr lang="es-ES" sz="1400" dirty="0" err="1">
                <a:solidFill>
                  <a:schemeClr val="tx1">
                    <a:lumMod val="75000"/>
                    <a:lumOff val="25000"/>
                  </a:schemeClr>
                </a:solidFill>
                <a:latin typeface="Abadi Extra Light" panose="020B0204020104020204" pitchFamily="34" charset="0"/>
                <a:ea typeface="+mn-ea"/>
                <a:cs typeface="+mn-cs"/>
              </a:rPr>
              <a:t>functioning</a:t>
            </a:r>
            <a:r>
              <a:rPr lang="es-ES" sz="1400" dirty="0">
                <a:solidFill>
                  <a:schemeClr val="tx1">
                    <a:lumMod val="75000"/>
                    <a:lumOff val="25000"/>
                  </a:schemeClr>
                </a:solidFill>
                <a:latin typeface="Abadi Extra Light" panose="020B0204020104020204" pitchFamily="34" charset="0"/>
                <a:ea typeface="+mn-ea"/>
                <a:cs typeface="+mn-cs"/>
              </a:rPr>
              <a:t> of </a:t>
            </a:r>
            <a:r>
              <a:rPr lang="es-ES" sz="1400" dirty="0" err="1">
                <a:solidFill>
                  <a:schemeClr val="tx1">
                    <a:lumMod val="75000"/>
                    <a:lumOff val="25000"/>
                  </a:schemeClr>
                </a:solidFill>
                <a:latin typeface="Abadi Extra Light" panose="020B0204020104020204" pitchFamily="34" charset="0"/>
                <a:ea typeface="+mn-ea"/>
                <a:cs typeface="+mn-cs"/>
              </a:rPr>
              <a:t>associations</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rights</a:t>
            </a:r>
            <a:r>
              <a:rPr lang="es-ES" sz="1400" dirty="0">
                <a:solidFill>
                  <a:schemeClr val="tx1">
                    <a:lumMod val="75000"/>
                    <a:lumOff val="25000"/>
                  </a:schemeClr>
                </a:solidFill>
                <a:latin typeface="Abadi Extra Light" panose="020B0204020104020204" pitchFamily="34" charset="0"/>
                <a:ea typeface="+mn-ea"/>
                <a:cs typeface="+mn-cs"/>
              </a:rPr>
              <a:t> and </a:t>
            </a:r>
            <a:r>
              <a:rPr lang="es-ES" sz="1400" dirty="0" err="1">
                <a:solidFill>
                  <a:schemeClr val="tx1">
                    <a:lumMod val="75000"/>
                    <a:lumOff val="25000"/>
                  </a:schemeClr>
                </a:solidFill>
                <a:latin typeface="Abadi Extra Light" panose="020B0204020104020204" pitchFamily="34" charset="0"/>
                <a:ea typeface="+mn-ea"/>
                <a:cs typeface="+mn-cs"/>
              </a:rPr>
              <a:t>duties</a:t>
            </a:r>
            <a:r>
              <a:rPr lang="es-ES" sz="1400" dirty="0">
                <a:solidFill>
                  <a:schemeClr val="tx1">
                    <a:lumMod val="75000"/>
                    <a:lumOff val="25000"/>
                  </a:schemeClr>
                </a:solidFill>
                <a:latin typeface="Abadi Extra Light" panose="020B0204020104020204" pitchFamily="34" charset="0"/>
                <a:ea typeface="+mn-ea"/>
                <a:cs typeface="+mn-cs"/>
              </a:rPr>
              <a:t> of </a:t>
            </a:r>
            <a:r>
              <a:rPr lang="es-ES" sz="1400" dirty="0" err="1">
                <a:solidFill>
                  <a:schemeClr val="tx1">
                    <a:lumMod val="75000"/>
                    <a:lumOff val="25000"/>
                  </a:schemeClr>
                </a:solidFill>
                <a:latin typeface="Abadi Extra Light" panose="020B0204020104020204" pitchFamily="34" charset="0"/>
                <a:ea typeface="+mn-ea"/>
                <a:cs typeface="+mn-cs"/>
              </a:rPr>
              <a:t>members</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registration</a:t>
            </a:r>
            <a:r>
              <a:rPr lang="es-ES" sz="1400" dirty="0">
                <a:solidFill>
                  <a:schemeClr val="tx1">
                    <a:lumMod val="75000"/>
                    <a:lumOff val="25000"/>
                  </a:schemeClr>
                </a:solidFill>
                <a:latin typeface="Abadi Extra Light" panose="020B0204020104020204" pitchFamily="34" charset="0"/>
                <a:ea typeface="+mn-ea"/>
                <a:cs typeface="+mn-cs"/>
              </a:rPr>
              <a:t> in </a:t>
            </a: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Associations</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Register</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national</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or</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autonomous</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community</a:t>
            </a:r>
            <a:r>
              <a:rPr lang="es-ES" sz="1400" dirty="0">
                <a:solidFill>
                  <a:schemeClr val="tx1">
                    <a:lumMod val="75000"/>
                    <a:lumOff val="25000"/>
                  </a:schemeClr>
                </a:solidFill>
                <a:latin typeface="Abadi Extra Light" panose="020B0204020104020204" pitchFamily="34" charset="0"/>
                <a:ea typeface="+mn-ea"/>
                <a:cs typeface="+mn-cs"/>
              </a:rPr>
              <a:t>) and </a:t>
            </a: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support</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measures</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provided</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by</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the</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public</a:t>
            </a:r>
            <a:r>
              <a:rPr lang="es-ES" sz="1400" dirty="0">
                <a:solidFill>
                  <a:schemeClr val="tx1">
                    <a:lumMod val="75000"/>
                    <a:lumOff val="25000"/>
                  </a:schemeClr>
                </a:solidFill>
                <a:latin typeface="Abadi Extra Light" panose="020B0204020104020204" pitchFamily="34" charset="0"/>
                <a:ea typeface="+mn-ea"/>
                <a:cs typeface="+mn-cs"/>
              </a:rPr>
              <a:t> </a:t>
            </a:r>
            <a:r>
              <a:rPr lang="es-ES" sz="1400" dirty="0" err="1">
                <a:solidFill>
                  <a:schemeClr val="tx1">
                    <a:lumMod val="75000"/>
                    <a:lumOff val="25000"/>
                  </a:schemeClr>
                </a:solidFill>
                <a:latin typeface="Abadi Extra Light" panose="020B0204020104020204" pitchFamily="34" charset="0"/>
                <a:ea typeface="+mn-ea"/>
                <a:cs typeface="+mn-cs"/>
              </a:rPr>
              <a:t>administrations</a:t>
            </a:r>
            <a:r>
              <a:rPr lang="es-ES" sz="1400" dirty="0">
                <a:solidFill>
                  <a:schemeClr val="tx1">
                    <a:lumMod val="75000"/>
                    <a:lumOff val="25000"/>
                  </a:schemeClr>
                </a:solidFill>
                <a:latin typeface="Abadi Extra Light" panose="020B0204020104020204" pitchFamily="34" charset="0"/>
                <a:ea typeface="+mn-ea"/>
                <a:cs typeface="+mn-cs"/>
              </a:rPr>
              <a:t>. </a:t>
            </a:r>
          </a:p>
          <a:p>
            <a:pPr>
              <a:lnSpc>
                <a:spcPct val="90000"/>
              </a:lnSpc>
            </a:pPr>
            <a:endParaRPr lang="es-ES" sz="1400" dirty="0">
              <a:solidFill>
                <a:schemeClr val="tx1">
                  <a:lumMod val="75000"/>
                  <a:lumOff val="25000"/>
                </a:schemeClr>
              </a:solidFill>
              <a:latin typeface="Abadi Extra Light" panose="020B0204020104020204" pitchFamily="34" charset="0"/>
              <a:ea typeface="+mn-ea"/>
              <a:cs typeface="+mn-cs"/>
            </a:endParaRPr>
          </a:p>
          <a:p>
            <a:pPr>
              <a:lnSpc>
                <a:spcPct val="90000"/>
              </a:lnSpc>
            </a:pPr>
            <a:endParaRPr lang="es-ES" sz="1400" dirty="0">
              <a:solidFill>
                <a:schemeClr val="tx1">
                  <a:lumMod val="75000"/>
                  <a:lumOff val="25000"/>
                </a:schemeClr>
              </a:solidFill>
              <a:latin typeface="Abadi Extra Light" panose="020B0204020104020204" pitchFamily="34" charset="0"/>
              <a:ea typeface="+mn-ea"/>
              <a:cs typeface="+mn-cs"/>
            </a:endParaRPr>
          </a:p>
          <a:p>
            <a:pPr>
              <a:lnSpc>
                <a:spcPct val="90000"/>
              </a:lnSpc>
            </a:pPr>
            <a:br>
              <a:rPr lang="es-ES" dirty="0"/>
            </a:br>
            <a:br>
              <a:rPr lang="es-ES" b="1" dirty="0">
                <a:latin typeface="Arial" panose="020B0604020202020204" pitchFamily="34" charset="0"/>
                <a:cs typeface="Arial" panose="020B0604020202020204" pitchFamily="34" charset="0"/>
              </a:rPr>
            </a:br>
            <a:br>
              <a:rPr lang="es-ES" b="1" dirty="0">
                <a:latin typeface="Arial" panose="020B0604020202020204" pitchFamily="34" charset="0"/>
                <a:cs typeface="Arial" panose="020B0604020202020204" pitchFamily="34" charset="0"/>
              </a:rPr>
            </a:br>
            <a:endParaRPr lang="es-ES" b="1" dirty="0">
              <a:latin typeface="Arial" panose="020B0604020202020204" pitchFamily="34" charset="0"/>
              <a:cs typeface="Arial" panose="020B0604020202020204" pitchFamily="34" charset="0"/>
            </a:endParaRPr>
          </a:p>
        </p:txBody>
      </p:sp>
      <p:pic>
        <p:nvPicPr>
          <p:cNvPr id="1026" name="Picture 2" descr="PDF) Institucionalidad y políticas de juventud en Uruguay | Miguel  Scagliola - Academia.edu">
            <a:extLst>
              <a:ext uri="{FF2B5EF4-FFF2-40B4-BE49-F238E27FC236}">
                <a16:creationId xmlns:a16="http://schemas.microsoft.com/office/drawing/2014/main" id="{8663F522-AC0A-3C4A-8D1A-E9852DAD1D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7131"/>
          <a:stretch/>
        </p:blipFill>
        <p:spPr bwMode="auto">
          <a:xfrm>
            <a:off x="2521975" y="2616377"/>
            <a:ext cx="7620000" cy="3923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4201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F7DFF9-85F0-4CFC-975B-D2649D7E23A8}"/>
              </a:ext>
            </a:extLst>
          </p:cNvPr>
          <p:cNvSpPr>
            <a:spLocks noGrp="1"/>
          </p:cNvSpPr>
          <p:nvPr>
            <p:ph type="title"/>
          </p:nvPr>
        </p:nvSpPr>
        <p:spPr>
          <a:xfrm>
            <a:off x="2592925" y="624110"/>
            <a:ext cx="8911687" cy="1280890"/>
          </a:xfrm>
        </p:spPr>
        <p:txBody>
          <a:bodyPr>
            <a:normAutofit/>
          </a:bodyPr>
          <a:lstStyle/>
          <a:p>
            <a:r>
              <a:rPr lang="es-ES" b="1"/>
              <a:t>Where are we?</a:t>
            </a:r>
            <a:br>
              <a:rPr lang="es-ES" b="1"/>
            </a:br>
            <a:r>
              <a:rPr lang="es-ES"/>
              <a:t>Youth policy studies today</a:t>
            </a:r>
          </a:p>
        </p:txBody>
      </p:sp>
      <p:sp>
        <p:nvSpPr>
          <p:cNvPr id="3" name="Marcador de contenido 2">
            <a:extLst>
              <a:ext uri="{FF2B5EF4-FFF2-40B4-BE49-F238E27FC236}">
                <a16:creationId xmlns:a16="http://schemas.microsoft.com/office/drawing/2014/main" id="{A32F4FF7-F108-41B8-B3D5-C5C36DF0E4EF}"/>
              </a:ext>
            </a:extLst>
          </p:cNvPr>
          <p:cNvSpPr>
            <a:spLocks noGrp="1"/>
          </p:cNvSpPr>
          <p:nvPr>
            <p:ph idx="1"/>
          </p:nvPr>
        </p:nvSpPr>
        <p:spPr>
          <a:xfrm>
            <a:off x="2589212" y="2125362"/>
            <a:ext cx="5835121" cy="3785860"/>
          </a:xfrm>
        </p:spPr>
        <p:txBody>
          <a:bodyPr>
            <a:normAutofit/>
          </a:bodyPr>
          <a:lstStyle/>
          <a:p>
            <a:pPr>
              <a:lnSpc>
                <a:spcPct val="90000"/>
              </a:lnSpc>
            </a:pPr>
            <a:r>
              <a:rPr lang="en-US" sz="1400" dirty="0">
                <a:latin typeface="Abadi Extra Light" panose="020B0204020104020204" pitchFamily="34" charset="0"/>
              </a:rPr>
              <a:t>At present we find ourselves in a scenario in which, although there are significant contributions in youth policies, these are not abundant nor do they cover the different needs of this sector, with a greater tendency towards practice and action than towards </a:t>
            </a:r>
            <a:r>
              <a:rPr lang="en-US" sz="1400" dirty="0" err="1">
                <a:latin typeface="Abadi Extra Light" panose="020B0204020104020204" pitchFamily="34" charset="0"/>
              </a:rPr>
              <a:t>theorisation</a:t>
            </a:r>
            <a:r>
              <a:rPr lang="en-US" sz="1400" dirty="0">
                <a:latin typeface="Abadi Extra Light" panose="020B0204020104020204" pitchFamily="34" charset="0"/>
              </a:rPr>
              <a:t> and reflection. The study carried out by Comas (2007) shows that documentary productivity in the field of youth policies hardly deals with analysis and reflection on these policies. The protagonists of youth policies, apart from young people, have mainly been youth activists, youth technicians, youth informers, monitors and educators and, contrary to what would be desirable, these professionals, despite their abundant practice and experience, are not in the habit of publishing and carrying out theoretical studies and analysis of youth policies. This is precisely one of the pending challenges in this sector. For this reason, one of the most important sources of documentation on the evolution of youth policies is to look beyond scientific publications and studies published in different formats and by different institutions. There is certainly a lot of documentation that is not very accessible in </a:t>
            </a:r>
            <a:r>
              <a:rPr lang="en-US" sz="1400" dirty="0" err="1">
                <a:latin typeface="Abadi Extra Light" panose="020B0204020104020204" pitchFamily="34" charset="0"/>
              </a:rPr>
              <a:t>Cabueñes</a:t>
            </a:r>
            <a:r>
              <a:rPr lang="en-US" sz="1400" dirty="0">
                <a:latin typeface="Abadi Extra Light" panose="020B0204020104020204" pitchFamily="34" charset="0"/>
              </a:rPr>
              <a:t> and CEULAJ, as well as in the proceedings of the congresses, conferences, seminars and meetings that have been and are </a:t>
            </a:r>
            <a:r>
              <a:rPr lang="en-US" sz="1400" dirty="0" err="1">
                <a:latin typeface="Abadi Extra Light" panose="020B0204020104020204" pitchFamily="34" charset="0"/>
              </a:rPr>
              <a:t>organised</a:t>
            </a:r>
            <a:r>
              <a:rPr lang="en-US" sz="1400" dirty="0">
                <a:latin typeface="Abadi Extra Light" panose="020B0204020104020204" pitchFamily="34" charset="0"/>
              </a:rPr>
              <a:t> every year throughout Spain. </a:t>
            </a:r>
            <a:endParaRPr lang="es-ES" sz="1400" dirty="0">
              <a:latin typeface="Abadi Extra Light" panose="020B0204020104020204" pitchFamily="34" charset="0"/>
            </a:endParaRPr>
          </a:p>
        </p:txBody>
      </p:sp>
      <p:pic>
        <p:nvPicPr>
          <p:cNvPr id="5" name="Imagen 4" descr="Un dibujo de una persona&#10;&#10;Descripción generada automáticamente con confianza media">
            <a:extLst>
              <a:ext uri="{FF2B5EF4-FFF2-40B4-BE49-F238E27FC236}">
                <a16:creationId xmlns:a16="http://schemas.microsoft.com/office/drawing/2014/main" id="{7EDBE780-09CA-4730-A281-50D69405E038}"/>
              </a:ext>
            </a:extLst>
          </p:cNvPr>
          <p:cNvPicPr>
            <a:picLocks noChangeAspect="1"/>
          </p:cNvPicPr>
          <p:nvPr/>
        </p:nvPicPr>
        <p:blipFill rotWithShape="1">
          <a:blip r:embed="rId2">
            <a:extLst>
              <a:ext uri="{28A0092B-C50C-407E-A947-70E740481C1C}">
                <a14:useLocalDpi xmlns:a14="http://schemas.microsoft.com/office/drawing/2010/main" val="0"/>
              </a:ext>
            </a:extLst>
          </a:blip>
          <a:srcRect l="29871" r="26506" b="-1"/>
          <a:stretch/>
        </p:blipFill>
        <p:spPr>
          <a:xfrm>
            <a:off x="8864717" y="2125362"/>
            <a:ext cx="2873159" cy="3737814"/>
          </a:xfrm>
          <a:prstGeom prst="rect">
            <a:avLst/>
          </a:prstGeom>
        </p:spPr>
      </p:pic>
    </p:spTree>
    <p:extLst>
      <p:ext uri="{BB962C8B-B14F-4D97-AF65-F5344CB8AC3E}">
        <p14:creationId xmlns:p14="http://schemas.microsoft.com/office/powerpoint/2010/main" val="625505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66F3872-E0B4-4684-B83F-D7F84E3D7686}"/>
              </a:ext>
            </a:extLst>
          </p:cNvPr>
          <p:cNvSpPr>
            <a:spLocks noGrp="1"/>
          </p:cNvSpPr>
          <p:nvPr>
            <p:ph idx="1"/>
          </p:nvPr>
        </p:nvSpPr>
        <p:spPr>
          <a:xfrm>
            <a:off x="1784623" y="606803"/>
            <a:ext cx="4140772" cy="3777622"/>
          </a:xfrm>
        </p:spPr>
        <p:txBody>
          <a:bodyPr>
            <a:noAutofit/>
          </a:bodyPr>
          <a:lstStyle/>
          <a:p>
            <a:pPr>
              <a:lnSpc>
                <a:spcPct val="90000"/>
              </a:lnSpc>
            </a:pPr>
            <a:r>
              <a:rPr lang="en-US" sz="1400" dirty="0">
                <a:solidFill>
                  <a:schemeClr val="tx1"/>
                </a:solidFill>
                <a:latin typeface="Abadi Extra Light" panose="020B0204020104020204" pitchFamily="34" charset="0"/>
              </a:rPr>
              <a:t>Over time, through these events, it will be possible to follow the concerns, discomforts, new approaches and challenges that nurture and encourage policy, new approaches and challenges that have nurtured and encouraged youth policies in Spain over the last three decades. in Spain over the last three decades. They are documents with a technical, methodological and descriptive profile of youth experiences and </a:t>
            </a:r>
            <a:r>
              <a:rPr lang="en-US" sz="1400" dirty="0" err="1">
                <a:solidFill>
                  <a:schemeClr val="tx1"/>
                </a:solidFill>
                <a:latin typeface="Abadi Extra Light" panose="020B0204020104020204" pitchFamily="34" charset="0"/>
              </a:rPr>
              <a:t>programmes</a:t>
            </a:r>
            <a:r>
              <a:rPr lang="en-US" sz="1400" dirty="0">
                <a:solidFill>
                  <a:schemeClr val="tx1"/>
                </a:solidFill>
                <a:latin typeface="Abadi Extra Light" panose="020B0204020104020204" pitchFamily="34" charset="0"/>
              </a:rPr>
              <a:t>. descriptive of youth experiences and </a:t>
            </a:r>
            <a:r>
              <a:rPr lang="en-US" sz="1400" dirty="0" err="1">
                <a:solidFill>
                  <a:schemeClr val="tx1"/>
                </a:solidFill>
                <a:latin typeface="Abadi Extra Light" panose="020B0204020104020204" pitchFamily="34" charset="0"/>
              </a:rPr>
              <a:t>programmes</a:t>
            </a:r>
            <a:r>
              <a:rPr lang="en-US" sz="1400" dirty="0">
                <a:solidFill>
                  <a:schemeClr val="tx1"/>
                </a:solidFill>
                <a:latin typeface="Abadi Extra Light" panose="020B0204020104020204" pitchFamily="34" charset="0"/>
              </a:rPr>
              <a:t>. In some cases, this documentation is documentation is difficult to detect and consult. Despite this analysis of the production of studies on youth policies, the work carried out by some institutions must be recognized.</a:t>
            </a:r>
          </a:p>
          <a:p>
            <a:pPr>
              <a:lnSpc>
                <a:spcPct val="90000"/>
              </a:lnSpc>
            </a:pPr>
            <a:r>
              <a:rPr lang="en-US" sz="1400" dirty="0">
                <a:solidFill>
                  <a:schemeClr val="tx1"/>
                </a:solidFill>
                <a:latin typeface="Abadi Extra Light" panose="020B0204020104020204" pitchFamily="34" charset="0"/>
              </a:rPr>
              <a:t>Despite this analysis of the production of studies on youth policies, the work carried out by some institutions must be acknowledged. Firstly, the contribution of the Instituto de la Juventud (INJUVE). At Specifically, it is worth highlighting two issues of the journal </a:t>
            </a:r>
            <a:r>
              <a:rPr lang="en-US" sz="1400" dirty="0" err="1">
                <a:solidFill>
                  <a:schemeClr val="tx1"/>
                </a:solidFill>
                <a:latin typeface="Abadi Extra Light" panose="020B0204020104020204" pitchFamily="34" charset="0"/>
              </a:rPr>
              <a:t>Estudios</a:t>
            </a:r>
            <a:r>
              <a:rPr lang="en-US" sz="1400" dirty="0">
                <a:solidFill>
                  <a:schemeClr val="tx1"/>
                </a:solidFill>
                <a:latin typeface="Abadi Extra Light" panose="020B0204020104020204" pitchFamily="34" charset="0"/>
              </a:rPr>
              <a:t> de Juventud which have dealt monographically with studies on youth policies, issue 59, coordinated by R. Martínez, and issue 94, coordinated by D. Comas. Both issues provide a selection of documentary references on youth references on youth policies that are worth considering. More Beyond this journal, there is relevant documentation in the INJUVE Studies collection, most of which are collection of INJUVE, most of them cited throughout this article. </a:t>
            </a:r>
            <a:endParaRPr lang="es-ES" sz="1400" dirty="0">
              <a:solidFill>
                <a:schemeClr val="tx1"/>
              </a:solidFill>
              <a:latin typeface="Abadi Extra Light" panose="020B0204020104020204" pitchFamily="34" charset="0"/>
            </a:endParaRPr>
          </a:p>
        </p:txBody>
      </p:sp>
      <p:pic>
        <p:nvPicPr>
          <p:cNvPr id="5" name="Imagen 4" descr="Un grupo de personas sentadas alrededor de una mesa&#10;&#10;Descripción generada automáticamente">
            <a:extLst>
              <a:ext uri="{FF2B5EF4-FFF2-40B4-BE49-F238E27FC236}">
                <a16:creationId xmlns:a16="http://schemas.microsoft.com/office/drawing/2014/main" id="{0E33D8A2-96D5-44C7-A495-695F90EBD0C6}"/>
              </a:ext>
            </a:extLst>
          </p:cNvPr>
          <p:cNvPicPr>
            <a:picLocks noChangeAspect="1"/>
          </p:cNvPicPr>
          <p:nvPr/>
        </p:nvPicPr>
        <p:blipFill rotWithShape="1">
          <a:blip r:embed="rId2">
            <a:extLst>
              <a:ext uri="{28A0092B-C50C-407E-A947-70E740481C1C}">
                <a14:useLocalDpi xmlns:a14="http://schemas.microsoft.com/office/drawing/2010/main" val="0"/>
              </a:ext>
            </a:extLst>
          </a:blip>
          <a:srcRect l="9763" r="23525"/>
          <a:stretch/>
        </p:blipFill>
        <p:spPr>
          <a:xfrm>
            <a:off x="6091916" y="10"/>
            <a:ext cx="6100084" cy="6857990"/>
          </a:xfrm>
          <a:prstGeom prst="rect">
            <a:avLst/>
          </a:prstGeom>
        </p:spPr>
      </p:pic>
    </p:spTree>
    <p:extLst>
      <p:ext uri="{BB962C8B-B14F-4D97-AF65-F5344CB8AC3E}">
        <p14:creationId xmlns:p14="http://schemas.microsoft.com/office/powerpoint/2010/main" val="717536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DD21E1-BAF0-4314-AB31-82ECB8AC9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434BCA6-1454-4E85-BEA4-8129C7F47519}"/>
              </a:ext>
            </a:extLst>
          </p:cNvPr>
          <p:cNvSpPr>
            <a:spLocks noGrp="1"/>
          </p:cNvSpPr>
          <p:nvPr>
            <p:ph type="title"/>
          </p:nvPr>
        </p:nvSpPr>
        <p:spPr>
          <a:xfrm>
            <a:off x="649224" y="645106"/>
            <a:ext cx="11303290" cy="1259894"/>
          </a:xfrm>
        </p:spPr>
        <p:txBody>
          <a:bodyPr>
            <a:normAutofit/>
          </a:bodyPr>
          <a:lstStyle/>
          <a:p>
            <a:pPr algn="ctr"/>
            <a:r>
              <a:rPr lang="es-ES" b="1" i="0" dirty="0" err="1">
                <a:effectLst/>
                <a:latin typeface="Arial" panose="020B0604020202020204" pitchFamily="34" charset="0"/>
              </a:rPr>
              <a:t>Youth</a:t>
            </a:r>
            <a:r>
              <a:rPr lang="es-ES" b="1" i="0" dirty="0">
                <a:effectLst/>
                <a:latin typeface="Arial" panose="020B0604020202020204" pitchFamily="34" charset="0"/>
              </a:rPr>
              <a:t> </a:t>
            </a:r>
            <a:r>
              <a:rPr lang="es-ES" b="1" i="0" dirty="0" err="1">
                <a:effectLst/>
                <a:latin typeface="Arial" panose="020B0604020202020204" pitchFamily="34" charset="0"/>
              </a:rPr>
              <a:t>Policy</a:t>
            </a:r>
            <a:r>
              <a:rPr lang="es-ES" b="1" i="0" dirty="0">
                <a:effectLst/>
                <a:latin typeface="Arial" panose="020B0604020202020204" pitchFamily="34" charset="0"/>
              </a:rPr>
              <a:t> </a:t>
            </a:r>
            <a:r>
              <a:rPr lang="es-ES" b="1" i="0" dirty="0" err="1">
                <a:effectLst/>
                <a:latin typeface="Arial" panose="020B0604020202020204" pitchFamily="34" charset="0"/>
              </a:rPr>
              <a:t>Governance</a:t>
            </a:r>
            <a:endParaRPr lang="es-ES" dirty="0"/>
          </a:p>
        </p:txBody>
      </p:sp>
      <p:sp>
        <p:nvSpPr>
          <p:cNvPr id="12" name="Rectangle 11">
            <a:extLst>
              <a:ext uri="{FF2B5EF4-FFF2-40B4-BE49-F238E27FC236}">
                <a16:creationId xmlns:a16="http://schemas.microsoft.com/office/drawing/2014/main" id="{FDC8619C-F25D-468E-95FA-2A2151D7D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Marcador de contenido 2">
            <a:extLst>
              <a:ext uri="{FF2B5EF4-FFF2-40B4-BE49-F238E27FC236}">
                <a16:creationId xmlns:a16="http://schemas.microsoft.com/office/drawing/2014/main" id="{CC456C02-7C0C-4A65-AD52-13C64FA1BF8B}"/>
              </a:ext>
            </a:extLst>
          </p:cNvPr>
          <p:cNvSpPr>
            <a:spLocks noGrp="1"/>
          </p:cNvSpPr>
          <p:nvPr>
            <p:ph idx="1"/>
          </p:nvPr>
        </p:nvSpPr>
        <p:spPr>
          <a:xfrm>
            <a:off x="649225" y="2133600"/>
            <a:ext cx="5122652" cy="3759253"/>
          </a:xfrm>
        </p:spPr>
        <p:txBody>
          <a:bodyPr>
            <a:normAutofit/>
          </a:bodyPr>
          <a:lstStyle/>
          <a:p>
            <a:r>
              <a:rPr lang="en-US" dirty="0"/>
              <a:t>According to the Spanish National Statistical Institute (INE) data, Spain has an estimated population of 47.329.981 people [</a:t>
            </a:r>
            <a:r>
              <a:rPr lang="en-US" dirty="0" err="1"/>
              <a:t>i</a:t>
            </a:r>
            <a:r>
              <a:rPr lang="en-US" dirty="0"/>
              <a:t>] in 2020, of those 7.296.779 are youth, roughly the 15,41%.</a:t>
            </a:r>
          </a:p>
          <a:p>
            <a:endParaRPr lang="en-US" dirty="0"/>
          </a:p>
          <a:p>
            <a:r>
              <a:rPr lang="en-US" dirty="0"/>
              <a:t>Of these people, Spanish policies and public </a:t>
            </a:r>
            <a:r>
              <a:rPr lang="en-US" dirty="0" err="1"/>
              <a:t>organisations</a:t>
            </a:r>
            <a:r>
              <a:rPr lang="en-US" dirty="0"/>
              <a:t> consider those between 15 and 29 years of age as youth.</a:t>
            </a:r>
            <a:endParaRPr lang="es-ES" dirty="0"/>
          </a:p>
        </p:txBody>
      </p:sp>
      <p:pic>
        <p:nvPicPr>
          <p:cNvPr id="5" name="Imagen 4" descr="Tabla&#10;&#10;Descripción generada automáticamente">
            <a:extLst>
              <a:ext uri="{FF2B5EF4-FFF2-40B4-BE49-F238E27FC236}">
                <a16:creationId xmlns:a16="http://schemas.microsoft.com/office/drawing/2014/main" id="{591EC444-51D8-461E-AF9F-4281CD38C6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71876" y="2550892"/>
            <a:ext cx="6072493" cy="2125372"/>
          </a:xfrm>
          <a:prstGeom prst="rect">
            <a:avLst/>
          </a:prstGeom>
        </p:spPr>
      </p:pic>
      <p:sp>
        <p:nvSpPr>
          <p:cNvPr id="14" name="Freeform 12">
            <a:extLst>
              <a:ext uri="{FF2B5EF4-FFF2-40B4-BE49-F238E27FC236}">
                <a16:creationId xmlns:a16="http://schemas.microsoft.com/office/drawing/2014/main" id="{7D9439D6-DEAD-4CEB-A61B-BE3D64D1B5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3700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DD21E1-BAF0-4314-AB31-82ECB8AC9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ED59F13-AA14-4AFC-A39E-EF3080C0CC8D}"/>
              </a:ext>
            </a:extLst>
          </p:cNvPr>
          <p:cNvSpPr>
            <a:spLocks noGrp="1"/>
          </p:cNvSpPr>
          <p:nvPr>
            <p:ph type="title"/>
          </p:nvPr>
        </p:nvSpPr>
        <p:spPr>
          <a:xfrm>
            <a:off x="649224" y="645106"/>
            <a:ext cx="11079356" cy="1259894"/>
          </a:xfrm>
        </p:spPr>
        <p:txBody>
          <a:bodyPr>
            <a:normAutofit/>
          </a:bodyPr>
          <a:lstStyle/>
          <a:p>
            <a:pPr algn="ctr"/>
            <a:r>
              <a:rPr lang="es-ES" b="1" dirty="0" err="1">
                <a:latin typeface="Arial" panose="020B0604020202020204" pitchFamily="34" charset="0"/>
                <a:cs typeface="Arial" panose="020B0604020202020204" pitchFamily="34" charset="0"/>
              </a:rPr>
              <a:t>Funding</a:t>
            </a:r>
            <a:r>
              <a:rPr lang="es-ES" b="1" dirty="0">
                <a:latin typeface="Arial" panose="020B0604020202020204" pitchFamily="34" charset="0"/>
                <a:cs typeface="Arial" panose="020B0604020202020204" pitchFamily="34" charset="0"/>
              </a:rPr>
              <a:t> </a:t>
            </a:r>
            <a:r>
              <a:rPr lang="es-ES" b="1" dirty="0" err="1">
                <a:latin typeface="Arial" panose="020B0604020202020204" pitchFamily="34" charset="0"/>
                <a:cs typeface="Arial" panose="020B0604020202020204" pitchFamily="34" charset="0"/>
              </a:rPr>
              <a:t>Youth</a:t>
            </a:r>
            <a:r>
              <a:rPr lang="es-ES" b="1" dirty="0">
                <a:latin typeface="Arial" panose="020B0604020202020204" pitchFamily="34" charset="0"/>
                <a:cs typeface="Arial" panose="020B0604020202020204" pitchFamily="34" charset="0"/>
              </a:rPr>
              <a:t> </a:t>
            </a:r>
            <a:r>
              <a:rPr lang="es-ES" b="1" dirty="0" err="1">
                <a:latin typeface="Arial" panose="020B0604020202020204" pitchFamily="34" charset="0"/>
                <a:cs typeface="Arial" panose="020B0604020202020204" pitchFamily="34" charset="0"/>
              </a:rPr>
              <a:t>Policy</a:t>
            </a:r>
            <a:endParaRPr lang="es-ES" b="1" dirty="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FDC8619C-F25D-468E-95FA-2A2151D7D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Marcador de contenido 2">
            <a:extLst>
              <a:ext uri="{FF2B5EF4-FFF2-40B4-BE49-F238E27FC236}">
                <a16:creationId xmlns:a16="http://schemas.microsoft.com/office/drawing/2014/main" id="{792A9E95-CB3F-4519-9EC4-7F6FF0F02C62}"/>
              </a:ext>
            </a:extLst>
          </p:cNvPr>
          <p:cNvSpPr>
            <a:spLocks noGrp="1"/>
          </p:cNvSpPr>
          <p:nvPr>
            <p:ph idx="1"/>
          </p:nvPr>
        </p:nvSpPr>
        <p:spPr>
          <a:xfrm>
            <a:off x="649224" y="1275053"/>
            <a:ext cx="5122652" cy="3759253"/>
          </a:xfrm>
        </p:spPr>
        <p:txBody>
          <a:bodyPr>
            <a:noAutofit/>
          </a:bodyPr>
          <a:lstStyle/>
          <a:p>
            <a:pPr>
              <a:lnSpc>
                <a:spcPct val="90000"/>
              </a:lnSpc>
            </a:pPr>
            <a:r>
              <a:rPr lang="en-US" sz="1400" dirty="0">
                <a:latin typeface="Abadi Extra Light" panose="020B0204020104020204" pitchFamily="34" charset="0"/>
              </a:rPr>
              <a:t>On a national scale the Youth Strategy 2020 establishes several actions plans, the last one to be implemented was the Action Plan 2014-2016 (Plan de </a:t>
            </a:r>
            <a:r>
              <a:rPr lang="en-US" sz="1400" dirty="0" err="1">
                <a:latin typeface="Abadi Extra Light" panose="020B0204020104020204" pitchFamily="34" charset="0"/>
              </a:rPr>
              <a:t>Acción</a:t>
            </a:r>
            <a:r>
              <a:rPr lang="en-US" sz="1400" dirty="0">
                <a:latin typeface="Abadi Extra Light" panose="020B0204020104020204" pitchFamily="34" charset="0"/>
              </a:rPr>
              <a:t> 2014-2016), which established a budget of 2.9 thousand million euros in 211 measures in the different Axes of Action of the Strategy . From this amount, over 90% of the budget was been allocated to youth employment and entrepreneurship support. This is a specific budget focused in the first Action Plan.</a:t>
            </a:r>
          </a:p>
          <a:p>
            <a:pPr>
              <a:lnSpc>
                <a:spcPct val="90000"/>
              </a:lnSpc>
            </a:pPr>
            <a:endParaRPr lang="en-US" sz="1400" dirty="0">
              <a:latin typeface="Abadi Extra Light" panose="020B0204020104020204" pitchFamily="34" charset="0"/>
            </a:endParaRPr>
          </a:p>
          <a:p>
            <a:pPr>
              <a:lnSpc>
                <a:spcPct val="90000"/>
              </a:lnSpc>
            </a:pPr>
            <a:r>
              <a:rPr lang="en-US" sz="1400" dirty="0">
                <a:latin typeface="Abadi Extra Light" panose="020B0204020104020204" pitchFamily="34" charset="0"/>
              </a:rPr>
              <a:t>Besides these Plans, there is an ordinary budget for the Youth Promotion and Services (</a:t>
            </a:r>
            <a:r>
              <a:rPr lang="en-US" sz="1400" dirty="0" err="1">
                <a:latin typeface="Abadi Extra Light" panose="020B0204020104020204" pitchFamily="34" charset="0"/>
              </a:rPr>
              <a:t>Promoción</a:t>
            </a:r>
            <a:r>
              <a:rPr lang="en-US" sz="1400" dirty="0">
                <a:latin typeface="Abadi Extra Light" panose="020B0204020104020204" pitchFamily="34" charset="0"/>
              </a:rPr>
              <a:t> y </a:t>
            </a:r>
            <a:r>
              <a:rPr lang="en-US" sz="1400" dirty="0" err="1">
                <a:latin typeface="Abadi Extra Light" panose="020B0204020104020204" pitchFamily="34" charset="0"/>
              </a:rPr>
              <a:t>Servicios</a:t>
            </a:r>
            <a:r>
              <a:rPr lang="en-US" sz="1400" dirty="0">
                <a:latin typeface="Abadi Extra Light" panose="020B0204020104020204" pitchFamily="34" charset="0"/>
              </a:rPr>
              <a:t> de la Juventud), from the  Ministry of Social Rights and 2030 Agenda of 32,9 million euros (Spanish National Budget 2018 – </a:t>
            </a:r>
            <a:r>
              <a:rPr lang="en-US" sz="1400" dirty="0" err="1">
                <a:latin typeface="Abadi Extra Light" panose="020B0204020104020204" pitchFamily="34" charset="0"/>
              </a:rPr>
              <a:t>Presupuestos</a:t>
            </a:r>
            <a:r>
              <a:rPr lang="en-US" sz="1400" dirty="0">
                <a:latin typeface="Abadi Extra Light" panose="020B0204020104020204" pitchFamily="34" charset="0"/>
              </a:rPr>
              <a:t> </a:t>
            </a:r>
            <a:r>
              <a:rPr lang="en-US" sz="1400" dirty="0" err="1">
                <a:latin typeface="Abadi Extra Light" panose="020B0204020104020204" pitchFamily="34" charset="0"/>
              </a:rPr>
              <a:t>Generales</a:t>
            </a:r>
            <a:r>
              <a:rPr lang="en-US" sz="1400" dirty="0">
                <a:latin typeface="Abadi Extra Light" panose="020B0204020104020204" pitchFamily="34" charset="0"/>
              </a:rPr>
              <a:t> del Estado 2018). With an increase in the budget of 6.54% compared with the previous year 2017, that was funded with 30.9 million euros.</a:t>
            </a:r>
          </a:p>
          <a:p>
            <a:pPr>
              <a:lnSpc>
                <a:spcPct val="90000"/>
              </a:lnSpc>
            </a:pPr>
            <a:endParaRPr lang="en-US" sz="1400" dirty="0">
              <a:latin typeface="Abadi Extra Light" panose="020B0204020104020204" pitchFamily="34" charset="0"/>
            </a:endParaRPr>
          </a:p>
          <a:p>
            <a:pPr>
              <a:lnSpc>
                <a:spcPct val="90000"/>
              </a:lnSpc>
            </a:pPr>
            <a:r>
              <a:rPr lang="en-US" sz="1400" dirty="0">
                <a:latin typeface="Abadi Extra Light" panose="020B0204020104020204" pitchFamily="34" charset="0"/>
              </a:rPr>
              <a:t>Nevertheless, on 28 October 2020, the Draft State Budget for 2021 was presented to the Cortes </a:t>
            </a:r>
            <a:r>
              <a:rPr lang="en-US" sz="1400" dirty="0" err="1">
                <a:latin typeface="Abadi Extra Light" panose="020B0204020104020204" pitchFamily="34" charset="0"/>
              </a:rPr>
              <a:t>Generales</a:t>
            </a:r>
            <a:r>
              <a:rPr lang="en-US" sz="1400" dirty="0">
                <a:latin typeface="Abadi Extra Light" panose="020B0204020104020204" pitchFamily="34" charset="0"/>
              </a:rPr>
              <a:t> and its adoption is still to be voted in the following weeks, so the budget that will be assigned to the promotion of youth policies in Spain remains unknown.</a:t>
            </a:r>
            <a:endParaRPr lang="es-ES" sz="1400" dirty="0">
              <a:latin typeface="Abadi Extra Light" panose="020B0204020104020204" pitchFamily="34" charset="0"/>
            </a:endParaRPr>
          </a:p>
        </p:txBody>
      </p:sp>
      <p:pic>
        <p:nvPicPr>
          <p:cNvPr id="5" name="Imagen 4" descr="Un dibujo de una persona con la mano&#10;&#10;Descripción generada automáticamente con confianza baja">
            <a:extLst>
              <a:ext uri="{FF2B5EF4-FFF2-40B4-BE49-F238E27FC236}">
                <a16:creationId xmlns:a16="http://schemas.microsoft.com/office/drawing/2014/main" id="{30FB976D-55B8-49D7-AD64-BB1A6BC882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1148" y="2255816"/>
            <a:ext cx="5451627" cy="3066540"/>
          </a:xfrm>
          <a:prstGeom prst="rect">
            <a:avLst/>
          </a:prstGeom>
        </p:spPr>
      </p:pic>
      <p:sp>
        <p:nvSpPr>
          <p:cNvPr id="14" name="Freeform 12">
            <a:extLst>
              <a:ext uri="{FF2B5EF4-FFF2-40B4-BE49-F238E27FC236}">
                <a16:creationId xmlns:a16="http://schemas.microsoft.com/office/drawing/2014/main" id="{7D9439D6-DEAD-4CEB-A61B-BE3D64D1B5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9771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DD21E1-BAF0-4314-AB31-82ECB8AC9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36A7845-3102-4886-B400-F61A2E362344}"/>
              </a:ext>
            </a:extLst>
          </p:cNvPr>
          <p:cNvSpPr>
            <a:spLocks noGrp="1"/>
          </p:cNvSpPr>
          <p:nvPr>
            <p:ph type="title"/>
          </p:nvPr>
        </p:nvSpPr>
        <p:spPr>
          <a:xfrm>
            <a:off x="649224" y="645106"/>
            <a:ext cx="11060694" cy="1259894"/>
          </a:xfrm>
        </p:spPr>
        <p:txBody>
          <a:bodyPr>
            <a:normAutofit/>
          </a:bodyPr>
          <a:lstStyle/>
          <a:p>
            <a:pPr algn="ctr"/>
            <a:r>
              <a:rPr lang="es-ES" b="1" u="none" strike="noStrike" dirty="0">
                <a:effectLst/>
                <a:latin typeface="Arial" panose="020B0604020202020204" pitchFamily="34" charset="0"/>
              </a:rPr>
              <a:t>Use </a:t>
            </a:r>
            <a:r>
              <a:rPr lang="es-ES" b="1" u="none" strike="noStrike" dirty="0" err="1">
                <a:effectLst/>
                <a:latin typeface="Arial" panose="020B0604020202020204" pitchFamily="34" charset="0"/>
              </a:rPr>
              <a:t>of</a:t>
            </a:r>
            <a:r>
              <a:rPr lang="es-ES" b="1" u="none" strike="noStrike" dirty="0">
                <a:effectLst/>
                <a:latin typeface="Arial" panose="020B0604020202020204" pitchFamily="34" charset="0"/>
              </a:rPr>
              <a:t> EU </a:t>
            </a:r>
            <a:r>
              <a:rPr lang="es-ES" b="1" u="none" strike="noStrike" dirty="0" err="1">
                <a:effectLst/>
                <a:latin typeface="Arial" panose="020B0604020202020204" pitchFamily="34" charset="0"/>
              </a:rPr>
              <a:t>Funds</a:t>
            </a:r>
            <a:br>
              <a:rPr lang="es-ES" b="1" dirty="0">
                <a:effectLst/>
                <a:latin typeface="Arial" panose="020B0604020202020204" pitchFamily="34" charset="0"/>
              </a:rPr>
            </a:br>
            <a:endParaRPr lang="es-ES" dirty="0"/>
          </a:p>
        </p:txBody>
      </p:sp>
      <p:sp>
        <p:nvSpPr>
          <p:cNvPr id="12" name="Rectangle 11">
            <a:extLst>
              <a:ext uri="{FF2B5EF4-FFF2-40B4-BE49-F238E27FC236}">
                <a16:creationId xmlns:a16="http://schemas.microsoft.com/office/drawing/2014/main" id="{FDC8619C-F25D-468E-95FA-2A2151D7D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Marcador de contenido 2">
            <a:extLst>
              <a:ext uri="{FF2B5EF4-FFF2-40B4-BE49-F238E27FC236}">
                <a16:creationId xmlns:a16="http://schemas.microsoft.com/office/drawing/2014/main" id="{EB48AB05-A5D5-4888-86ED-08D2510C0D39}"/>
              </a:ext>
            </a:extLst>
          </p:cNvPr>
          <p:cNvSpPr>
            <a:spLocks noGrp="1"/>
          </p:cNvSpPr>
          <p:nvPr>
            <p:ph idx="1"/>
          </p:nvPr>
        </p:nvSpPr>
        <p:spPr>
          <a:xfrm>
            <a:off x="649225" y="2133600"/>
            <a:ext cx="5122652" cy="3759253"/>
          </a:xfrm>
        </p:spPr>
        <p:txBody>
          <a:bodyPr>
            <a:normAutofit/>
          </a:bodyPr>
          <a:lstStyle/>
          <a:p>
            <a:pPr>
              <a:lnSpc>
                <a:spcPct val="90000"/>
              </a:lnSpc>
            </a:pPr>
            <a:r>
              <a:rPr lang="en-US" sz="1500">
                <a:latin typeface="Abadi Extra Light" panose="020B0204020104020204" pitchFamily="34" charset="0"/>
              </a:rPr>
              <a:t>In the year 2017, Spanish Administration participates of the following funds according to European Budget:</a:t>
            </a:r>
          </a:p>
          <a:p>
            <a:pPr>
              <a:lnSpc>
                <a:spcPct val="90000"/>
              </a:lnSpc>
            </a:pPr>
            <a:endParaRPr lang="en-US" sz="1500">
              <a:latin typeface="Abadi Extra Light" panose="020B0204020104020204" pitchFamily="34" charset="0"/>
            </a:endParaRPr>
          </a:p>
          <a:p>
            <a:pPr>
              <a:lnSpc>
                <a:spcPct val="90000"/>
              </a:lnSpc>
            </a:pPr>
            <a:r>
              <a:rPr lang="en-US" sz="1500">
                <a:latin typeface="Abadi Extra Light" panose="020B0204020104020204" pitchFamily="34" charset="0"/>
              </a:rPr>
              <a:t>Erasmus + funded with 174,6M€. Is the European program of the EU that supports the training, sports, education and youth efforts for the period 2014-2020.</a:t>
            </a:r>
          </a:p>
          <a:p>
            <a:pPr>
              <a:lnSpc>
                <a:spcPct val="90000"/>
              </a:lnSpc>
            </a:pPr>
            <a:r>
              <a:rPr lang="en-US" sz="1500">
                <a:latin typeface="Abadi Extra Light" panose="020B0204020104020204" pitchFamily="34" charset="0"/>
              </a:rPr>
              <a:t>Youth Employment Initiative with a budget of 28,3M (2016, no data available for 2017) € designed to support young people who are not in employment, training or education in regions with an unemployment rate above 25%.</a:t>
            </a:r>
          </a:p>
          <a:p>
            <a:pPr>
              <a:lnSpc>
                <a:spcPct val="90000"/>
              </a:lnSpc>
            </a:pPr>
            <a:r>
              <a:rPr lang="en-US" sz="1500">
                <a:latin typeface="Abadi Extra Light" panose="020B0204020104020204" pitchFamily="34" charset="0"/>
              </a:rPr>
              <a:t>Creative Europe Program with a financial support of 7,3 M€ focused in emerging creators and artists in an Europe-wide program.</a:t>
            </a:r>
            <a:endParaRPr lang="es-ES" sz="1500">
              <a:latin typeface="Abadi Extra Light" panose="020B0204020104020204" pitchFamily="34" charset="0"/>
            </a:endParaRPr>
          </a:p>
        </p:txBody>
      </p:sp>
      <p:pic>
        <p:nvPicPr>
          <p:cNvPr id="5" name="Imagen 4" descr="Imagen que contiene dibujo&#10;&#10;Descripción generada automáticamente">
            <a:extLst>
              <a:ext uri="{FF2B5EF4-FFF2-40B4-BE49-F238E27FC236}">
                <a16:creationId xmlns:a16="http://schemas.microsoft.com/office/drawing/2014/main" id="{D4E5BBE8-2DF9-4407-BAB4-76818CFA3E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1148" y="1905000"/>
            <a:ext cx="5451627" cy="3638961"/>
          </a:xfrm>
          <a:prstGeom prst="rect">
            <a:avLst/>
          </a:prstGeom>
        </p:spPr>
      </p:pic>
      <p:sp>
        <p:nvSpPr>
          <p:cNvPr id="14" name="Freeform 12">
            <a:extLst>
              <a:ext uri="{FF2B5EF4-FFF2-40B4-BE49-F238E27FC236}">
                <a16:creationId xmlns:a16="http://schemas.microsoft.com/office/drawing/2014/main" id="{7D9439D6-DEAD-4CEB-A61B-BE3D64D1B5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1706149"/>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89</TotalTime>
  <Words>2699</Words>
  <Application>Microsoft Macintosh PowerPoint</Application>
  <PresentationFormat>Panorámica</PresentationFormat>
  <Paragraphs>85</Paragraphs>
  <Slides>19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Abadi Extra Light</vt:lpstr>
      <vt:lpstr>Arial</vt:lpstr>
      <vt:lpstr>Century Gothic</vt:lpstr>
      <vt:lpstr>Wingdings 3</vt:lpstr>
      <vt:lpstr>Espiral</vt:lpstr>
      <vt:lpstr>YOUTH POLICY IN SPAIN</vt:lpstr>
      <vt:lpstr>Presentación de PowerPoint</vt:lpstr>
      <vt:lpstr>Presentación de PowerPoint</vt:lpstr>
      <vt:lpstr>Presentación de PowerPoint</vt:lpstr>
      <vt:lpstr>Where are we? Youth policy studies today</vt:lpstr>
      <vt:lpstr>Presentación de PowerPoint</vt:lpstr>
      <vt:lpstr>Youth Policy Governance</vt:lpstr>
      <vt:lpstr>Funding Youth Policy</vt:lpstr>
      <vt:lpstr>Use of EU Funds </vt:lpstr>
      <vt:lpstr>Cross-Border Cooperation  </vt:lpstr>
      <vt:lpstr>YOUTH COUNCIL OF SPAIN</vt:lpstr>
      <vt:lpstr>YOUTH COUNCIL OF SPAIN</vt:lpstr>
      <vt:lpstr>STRUCTURE OF THE YOUTH COUNCIL</vt:lpstr>
      <vt:lpstr>STRUCTURE OF THE YOUTH COUNCIL</vt:lpstr>
      <vt:lpstr>STRUCTURE OF THE YOUTH COUNCIL</vt:lpstr>
      <vt:lpstr>MEMBER ORGANIZATIONS</vt:lpstr>
      <vt:lpstr>Current Debates and Reforms  </vt:lpstr>
      <vt:lpstr>Current Debates and Reforms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POLICIES IN SPAIN</dc:title>
  <dc:creator>Jose Sánchez</dc:creator>
  <cp:lastModifiedBy>Microsoft Office User</cp:lastModifiedBy>
  <cp:revision>7</cp:revision>
  <dcterms:created xsi:type="dcterms:W3CDTF">2021-01-29T19:25:51Z</dcterms:created>
  <dcterms:modified xsi:type="dcterms:W3CDTF">2021-01-29T20:58:57Z</dcterms:modified>
</cp:coreProperties>
</file>