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7" r:id="rId4"/>
    <p:sldId id="269" r:id="rId5"/>
    <p:sldId id="270" r:id="rId6"/>
    <p:sldId id="268" r:id="rId7"/>
    <p:sldId id="266" r:id="rId8"/>
    <p:sldId id="273" r:id="rId9"/>
    <p:sldId id="272" r:id="rId10"/>
    <p:sldId id="265" r:id="rId11"/>
    <p:sldId id="271" r:id="rId12"/>
    <p:sldId id="276" r:id="rId13"/>
    <p:sldId id="275" r:id="rId14"/>
    <p:sldId id="278" r:id="rId15"/>
    <p:sldId id="279" r:id="rId16"/>
    <p:sldId id="274" r:id="rId17"/>
    <p:sldId id="277" r:id="rId18"/>
    <p:sldId id="280" r:id="rId19"/>
    <p:sldId id="264"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25-Jan-21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25-Jan-21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uropasteens.eu/" TargetMode="External"/><Relationship Id="rId2" Type="http://schemas.openxmlformats.org/officeDocument/2006/relationships/hyperlink" Target="mailto:irtea.greece@gmail.com"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958" y="1988976"/>
            <a:ext cx="7315200" cy="2069304"/>
          </a:xfrm>
        </p:spPr>
        <p:txBody>
          <a:bodyPr>
            <a:normAutofit/>
          </a:bodyPr>
          <a:lstStyle/>
          <a:p>
            <a:pPr algn="ctr"/>
            <a:r>
              <a:rPr lang="en-US" dirty="0" smtClean="0"/>
              <a:t>Greek National Youth Policy</a:t>
            </a:r>
            <a:endParaRPr lang="ro-RO" dirty="0"/>
          </a:p>
        </p:txBody>
      </p:sp>
      <p:sp>
        <p:nvSpPr>
          <p:cNvPr id="3" name="Subtitle 2"/>
          <p:cNvSpPr>
            <a:spLocks noGrp="1"/>
          </p:cNvSpPr>
          <p:nvPr>
            <p:ph type="subTitle" idx="1"/>
          </p:nvPr>
        </p:nvSpPr>
        <p:spPr>
          <a:xfrm>
            <a:off x="1100015" y="3830128"/>
            <a:ext cx="7315200" cy="1754518"/>
          </a:xfrm>
        </p:spPr>
        <p:txBody>
          <a:bodyPr>
            <a:normAutofit/>
          </a:bodyPr>
          <a:lstStyle/>
          <a:p>
            <a:pPr algn="ctr"/>
            <a:endParaRPr lang="ro-RO" dirty="0"/>
          </a:p>
        </p:txBody>
      </p:sp>
      <p:pic>
        <p:nvPicPr>
          <p:cNvPr id="10" name="Εικόνα 9">
            <a:extLst>
              <a:ext uri="{FF2B5EF4-FFF2-40B4-BE49-F238E27FC236}">
                <a16:creationId xmlns="" xmlns:a16="http://schemas.microsoft.com/office/drawing/2014/main" id="{93E9439D-9B72-402D-98DF-9AE7C5C4303F}"/>
              </a:ext>
            </a:extLst>
          </p:cNvPr>
          <p:cNvPicPr>
            <a:picLocks noChangeAspect="1"/>
          </p:cNvPicPr>
          <p:nvPr/>
        </p:nvPicPr>
        <p:blipFill>
          <a:blip r:embed="rId2"/>
          <a:stretch>
            <a:fillRect/>
          </a:stretch>
        </p:blipFill>
        <p:spPr>
          <a:xfrm>
            <a:off x="8607105" y="460699"/>
            <a:ext cx="4265759" cy="3262553"/>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609" y="859312"/>
            <a:ext cx="2081898" cy="1385408"/>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34" y="5177056"/>
            <a:ext cx="7546848" cy="722376"/>
          </a:xfrm>
          <a:prstGeom prst="rect">
            <a:avLst/>
          </a:prstGeom>
        </p:spPr>
      </p:pic>
    </p:spTree>
    <p:extLst>
      <p:ext uri="{BB962C8B-B14F-4D97-AF65-F5344CB8AC3E}">
        <p14:creationId xmlns:p14="http://schemas.microsoft.com/office/powerpoint/2010/main" val="289467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b="1" dirty="0">
                <a:solidFill>
                  <a:schemeClr val="bg1"/>
                </a:solidFill>
                <a:cs typeface="Arial" pitchFamily="34" charset="0"/>
              </a:rPr>
              <a:t>Linking education – labour market</a:t>
            </a:r>
            <a:endParaRPr lang="ro-RO" sz="3200" dirty="0">
              <a:solidFill>
                <a:schemeClr val="bg1"/>
              </a:solidFill>
            </a:endParaRPr>
          </a:p>
        </p:txBody>
      </p:sp>
      <p:sp>
        <p:nvSpPr>
          <p:cNvPr id="3" name="Content Placeholder 2"/>
          <p:cNvSpPr>
            <a:spLocks noGrp="1"/>
          </p:cNvSpPr>
          <p:nvPr>
            <p:ph idx="1"/>
          </p:nvPr>
        </p:nvSpPr>
        <p:spPr/>
        <p:txBody>
          <a:bodyPr>
            <a:normAutofit lnSpcReduction="10000"/>
          </a:bodyPr>
          <a:lstStyle/>
          <a:p>
            <a:pPr algn="just"/>
            <a:endParaRPr lang="x-none" dirty="0">
              <a:cs typeface="Arial" pitchFamily="34" charset="0"/>
            </a:endParaRPr>
          </a:p>
          <a:p>
            <a:pPr algn="just"/>
            <a:r>
              <a:rPr lang="x-none" dirty="0">
                <a:cs typeface="Arial" pitchFamily="34" charset="0"/>
              </a:rPr>
              <a:t>T</a:t>
            </a:r>
            <a:r>
              <a:rPr lang="en-GB" dirty="0">
                <a:cs typeface="Arial" pitchFamily="34" charset="0"/>
              </a:rPr>
              <a:t>he Greek </a:t>
            </a:r>
            <a:r>
              <a:rPr lang="en-GB" b="1" dirty="0">
                <a:cs typeface="Arial" pitchFamily="34" charset="0"/>
              </a:rPr>
              <a:t>education and training system </a:t>
            </a:r>
            <a:r>
              <a:rPr lang="en-GB" dirty="0">
                <a:cs typeface="Arial" pitchFamily="34" charset="0"/>
              </a:rPr>
              <a:t>faces various challenges in terms of its quality, efficiency and capacity to ensure a successful transition of young people to employment. </a:t>
            </a:r>
            <a:endParaRPr lang="sr-Latn-ME" dirty="0">
              <a:cs typeface="Arial" pitchFamily="34" charset="0"/>
            </a:endParaRPr>
          </a:p>
          <a:p>
            <a:pPr algn="just"/>
            <a:r>
              <a:rPr lang="en-GB" dirty="0">
                <a:cs typeface="Arial" pitchFamily="34" charset="0"/>
              </a:rPr>
              <a:t>The </a:t>
            </a:r>
            <a:r>
              <a:rPr lang="en-GB" b="1" dirty="0">
                <a:cs typeface="Arial" pitchFamily="34" charset="0"/>
              </a:rPr>
              <a:t>main challenges </a:t>
            </a:r>
            <a:r>
              <a:rPr lang="en-GB" dirty="0">
                <a:cs typeface="Arial" pitchFamily="34" charset="0"/>
              </a:rPr>
              <a:t>lie in the need to ensure wider access, to improve equity and to address geographic disparities, as well as to enhance the quality, attractiveness and relevance of VET to the labour market. Making serious progress in improving the educational situation of disadvantaged groups, including migrants and Roma, was recognized as another priority.</a:t>
            </a:r>
            <a:endParaRPr lang="x-none" dirty="0">
              <a:cs typeface="Arial" pitchFamily="34" charset="0"/>
            </a:endParaRPr>
          </a:p>
          <a:p>
            <a:pPr algn="just"/>
            <a:r>
              <a:rPr lang="en-GB" dirty="0">
                <a:cs typeface="Arial" pitchFamily="34" charset="0"/>
              </a:rPr>
              <a:t>Due to decreased public spending and budgetary cuts, </a:t>
            </a:r>
            <a:r>
              <a:rPr lang="en-GB" dirty="0" smtClean="0">
                <a:cs typeface="Arial" pitchFamily="34" charset="0"/>
              </a:rPr>
              <a:t>it </a:t>
            </a:r>
            <a:r>
              <a:rPr lang="en-GB" dirty="0">
                <a:cs typeface="Arial" pitchFamily="34" charset="0"/>
              </a:rPr>
              <a:t>is more likely that the effective implementation of systemic reforms in the area of </a:t>
            </a:r>
            <a:r>
              <a:rPr lang="en-GB" b="1" dirty="0">
                <a:cs typeface="Arial" pitchFamily="34" charset="0"/>
              </a:rPr>
              <a:t>education and its relation to the labour market</a:t>
            </a:r>
            <a:r>
              <a:rPr lang="en-GB" dirty="0">
                <a:cs typeface="Arial" pitchFamily="34" charset="0"/>
              </a:rPr>
              <a:t> will remain the key issue in the Greek context. Having in mind low public investment in education and training in times of economic crisis, the achievement of the national targets will be somewhat difficult. </a:t>
            </a:r>
            <a:endParaRPr lang="en-US" dirty="0">
              <a:cs typeface="Arial" pitchFamily="34" charset="0"/>
            </a:endParaRPr>
          </a:p>
          <a:p>
            <a:pPr algn="just"/>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327708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cs typeface="Arial" pitchFamily="34" charset="0"/>
              </a:rPr>
              <a:t> Greek public governance</a:t>
            </a:r>
            <a:r>
              <a:rPr lang="x-none" sz="3200" b="1" dirty="0">
                <a:solidFill>
                  <a:schemeClr val="bg1"/>
                </a:solidFill>
                <a:cs typeface="Arial" pitchFamily="34" charset="0"/>
              </a:rPr>
              <a:t> </a:t>
            </a: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en-US" sz="1600" dirty="0">
                <a:cs typeface="Arial" pitchFamily="34" charset="0"/>
              </a:rPr>
              <a:t>A lack of evident overall strategic </a:t>
            </a:r>
            <a:r>
              <a:rPr lang="en-US" sz="1600" b="1" dirty="0">
                <a:cs typeface="Arial" pitchFamily="34" charset="0"/>
              </a:rPr>
              <a:t>vision</a:t>
            </a:r>
            <a:r>
              <a:rPr lang="en-US" sz="1600" dirty="0">
                <a:cs typeface="Arial" pitchFamily="34" charset="0"/>
              </a:rPr>
              <a:t> to provide purpose and direction to the long-term future of the Greek society/economy, as well as for the short- medium- and long-term measures to be </a:t>
            </a:r>
            <a:r>
              <a:rPr lang="en-US" sz="1600" dirty="0" smtClean="0">
                <a:cs typeface="Arial" pitchFamily="34" charset="0"/>
              </a:rPr>
              <a:t>implemented</a:t>
            </a:r>
            <a:endParaRPr lang="x-none" sz="1600" dirty="0">
              <a:cs typeface="Arial" pitchFamily="34" charset="0"/>
            </a:endParaRPr>
          </a:p>
          <a:p>
            <a:pPr algn="just"/>
            <a:r>
              <a:rPr lang="en-US" sz="1600" dirty="0">
                <a:cs typeface="Arial" pitchFamily="34" charset="0"/>
              </a:rPr>
              <a:t>A  low  level  of  </a:t>
            </a:r>
            <a:r>
              <a:rPr lang="en-US" sz="1600" b="1" dirty="0">
                <a:cs typeface="Arial" pitchFamily="34" charset="0"/>
              </a:rPr>
              <a:t>co-ordination</a:t>
            </a:r>
            <a:r>
              <a:rPr lang="en-US" sz="1600" dirty="0">
                <a:cs typeface="Arial" pitchFamily="34" charset="0"/>
              </a:rPr>
              <a:t>  between  and  within  ministries,  causing  evident</a:t>
            </a:r>
            <a:r>
              <a:rPr lang="x-none" sz="1600" dirty="0">
                <a:cs typeface="Arial" pitchFamily="34" charset="0"/>
              </a:rPr>
              <a:t> </a:t>
            </a:r>
            <a:r>
              <a:rPr lang="en-US" sz="1600" dirty="0">
                <a:cs typeface="Arial" pitchFamily="34" charset="0"/>
              </a:rPr>
              <a:t>fragmentation and overlaps among structures and task</a:t>
            </a:r>
            <a:r>
              <a:rPr lang="x-none" sz="1600" dirty="0">
                <a:cs typeface="Arial" pitchFamily="34" charset="0"/>
              </a:rPr>
              <a:t>,</a:t>
            </a:r>
            <a:r>
              <a:rPr lang="en-US" sz="1600" dirty="0">
                <a:cs typeface="Arial" pitchFamily="34" charset="0"/>
              </a:rPr>
              <a:t> </a:t>
            </a:r>
          </a:p>
          <a:p>
            <a:pPr algn="just"/>
            <a:r>
              <a:rPr lang="en-US" sz="1600" dirty="0">
                <a:cs typeface="Arial" pitchFamily="34" charset="0"/>
              </a:rPr>
              <a:t>The weak </a:t>
            </a:r>
            <a:r>
              <a:rPr lang="en-US" sz="1600" b="1" dirty="0">
                <a:cs typeface="Arial" pitchFamily="34" charset="0"/>
              </a:rPr>
              <a:t>implementation</a:t>
            </a:r>
            <a:r>
              <a:rPr lang="en-US" sz="1600" dirty="0">
                <a:cs typeface="Arial" pitchFamily="34" charset="0"/>
              </a:rPr>
              <a:t> of policies and reforms, as a result of a combination of weak central supervision and a culture that </a:t>
            </a:r>
            <a:r>
              <a:rPr lang="en-US" sz="1600" dirty="0" err="1">
                <a:cs typeface="Arial" pitchFamily="34" charset="0"/>
              </a:rPr>
              <a:t>favours</a:t>
            </a:r>
            <a:r>
              <a:rPr lang="en-US" sz="1600" dirty="0">
                <a:cs typeface="Arial" pitchFamily="34" charset="0"/>
              </a:rPr>
              <a:t> regulatory production over results</a:t>
            </a:r>
            <a:r>
              <a:rPr lang="x-none" sz="1600" dirty="0">
                <a:cs typeface="Arial" pitchFamily="34" charset="0"/>
              </a:rPr>
              <a:t>,</a:t>
            </a:r>
            <a:r>
              <a:rPr lang="en-US" sz="1600" dirty="0">
                <a:cs typeface="Arial" pitchFamily="34" charset="0"/>
              </a:rPr>
              <a:t> </a:t>
            </a:r>
          </a:p>
          <a:p>
            <a:pPr algn="just"/>
            <a:r>
              <a:rPr lang="en-US" sz="1600" dirty="0">
                <a:cs typeface="Arial" pitchFamily="34" charset="0"/>
              </a:rPr>
              <a:t>An urgency for </a:t>
            </a:r>
            <a:r>
              <a:rPr lang="en-US" sz="1600" b="1" dirty="0">
                <a:cs typeface="Arial" pitchFamily="34" charset="0"/>
              </a:rPr>
              <a:t>human resource management </a:t>
            </a:r>
            <a:r>
              <a:rPr lang="en-US" sz="1600" dirty="0">
                <a:cs typeface="Arial" pitchFamily="34" charset="0"/>
              </a:rPr>
              <a:t>reform in order to strengthen the civil service and promote mobility </a:t>
            </a:r>
          </a:p>
          <a:p>
            <a:pPr algn="just"/>
            <a:r>
              <a:rPr lang="en-US" sz="1600" dirty="0">
                <a:cs typeface="Arial" pitchFamily="34" charset="0"/>
              </a:rPr>
              <a:t>Shortcomings in </a:t>
            </a:r>
            <a:r>
              <a:rPr lang="en-US" sz="1600" b="1" dirty="0">
                <a:cs typeface="Arial" pitchFamily="34" charset="0"/>
              </a:rPr>
              <a:t>data collection </a:t>
            </a:r>
            <a:r>
              <a:rPr lang="en-US" sz="1600" dirty="0">
                <a:cs typeface="Arial" pitchFamily="34" charset="0"/>
              </a:rPr>
              <a:t>and management which stand in the way of effective and evidence-based reforms </a:t>
            </a:r>
          </a:p>
          <a:p>
            <a:pPr algn="just"/>
            <a:r>
              <a:rPr lang="en-US" sz="1600" dirty="0">
                <a:cs typeface="Arial" pitchFamily="34" charset="0"/>
              </a:rPr>
              <a:t>The complexity of a </a:t>
            </a:r>
            <a:r>
              <a:rPr lang="en-US" sz="1600" b="1" dirty="0">
                <a:cs typeface="Arial" pitchFamily="34" charset="0"/>
              </a:rPr>
              <a:t>legal framework </a:t>
            </a:r>
            <a:r>
              <a:rPr lang="en-US" sz="1600" dirty="0">
                <a:cs typeface="Arial" pitchFamily="34" charset="0"/>
              </a:rPr>
              <a:t>based on a culture of ‘legal formalism’ which discourages initiative, puts the focus on processes rather than policy, and blocks</a:t>
            </a:r>
            <a:r>
              <a:rPr lang="x-none" sz="1600" dirty="0">
                <a:cs typeface="Arial" pitchFamily="34" charset="0"/>
              </a:rPr>
              <a:t> </a:t>
            </a:r>
            <a:r>
              <a:rPr lang="en-US" sz="1600" dirty="0">
                <a:cs typeface="Arial" pitchFamily="34" charset="0"/>
              </a:rPr>
              <a:t>reform progress</a:t>
            </a:r>
            <a:r>
              <a:rPr lang="x-none" sz="1600" dirty="0" smtClean="0">
                <a:cs typeface="Arial" pitchFamily="34" charset="0"/>
              </a:rPr>
              <a:t>,</a:t>
            </a:r>
            <a:endParaRPr lang="en-US" sz="1600" dirty="0">
              <a:cs typeface="Arial" pitchFamily="34" charset="0"/>
            </a:endParaRPr>
          </a:p>
          <a:p>
            <a:pPr algn="just"/>
            <a:r>
              <a:rPr lang="en-US" sz="1600" dirty="0">
                <a:cs typeface="Arial" pitchFamily="34" charset="0"/>
              </a:rPr>
              <a:t>A lack of </a:t>
            </a:r>
            <a:r>
              <a:rPr lang="en-US" sz="1600" b="1" dirty="0">
                <a:cs typeface="Arial" pitchFamily="34" charset="0"/>
              </a:rPr>
              <a:t>transparency and accountability </a:t>
            </a:r>
            <a:r>
              <a:rPr lang="en-US" sz="1600" dirty="0">
                <a:cs typeface="Arial" pitchFamily="34" charset="0"/>
              </a:rPr>
              <a:t>when it comes to budget management</a:t>
            </a:r>
            <a:r>
              <a:rPr lang="x-none" sz="1600" dirty="0">
                <a:cs typeface="Arial" pitchFamily="34" charset="0"/>
              </a:rPr>
              <a:t>.</a:t>
            </a:r>
            <a:endParaRPr lang="en-US" sz="1600" dirty="0">
              <a:cs typeface="Arial" pitchFamily="34" charset="0"/>
            </a:endParaRPr>
          </a:p>
          <a:p>
            <a:pPr algn="just"/>
            <a:endParaRPr lang="ro-RO" sz="16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154134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cs typeface="Arial" pitchFamily="34" charset="0"/>
              </a:rPr>
              <a:t>S</a:t>
            </a:r>
            <a:r>
              <a:rPr lang="x-none" sz="3200" b="1" dirty="0">
                <a:solidFill>
                  <a:schemeClr val="bg1"/>
                </a:solidFill>
                <a:cs typeface="Arial" pitchFamily="34" charset="0"/>
              </a:rPr>
              <a:t>trategic framework and vision</a:t>
            </a: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x-none" sz="1600" dirty="0">
                <a:solidFill>
                  <a:schemeClr val="tx1"/>
                </a:solidFill>
                <a:cs typeface="Arial" pitchFamily="34" charset="0"/>
              </a:rPr>
              <a:t>O</a:t>
            </a:r>
            <a:r>
              <a:rPr lang="en-GB" sz="1600" dirty="0">
                <a:solidFill>
                  <a:schemeClr val="tx1"/>
                </a:solidFill>
                <a:cs typeface="Arial" pitchFamily="34" charset="0"/>
              </a:rPr>
              <a:t>ne of the main obstacles to efficient and effective policy responses to complex issues that young people are facing in contemporary Greece is the </a:t>
            </a:r>
            <a:r>
              <a:rPr lang="en-GB" sz="1600" b="1" dirty="0">
                <a:solidFill>
                  <a:schemeClr val="tx1"/>
                </a:solidFill>
                <a:cs typeface="Arial" pitchFamily="34" charset="0"/>
              </a:rPr>
              <a:t>absence of an</a:t>
            </a:r>
            <a:r>
              <a:rPr lang="en-GB" sz="1600" dirty="0">
                <a:solidFill>
                  <a:schemeClr val="tx1"/>
                </a:solidFill>
                <a:cs typeface="Arial" pitchFamily="34" charset="0"/>
              </a:rPr>
              <a:t> </a:t>
            </a:r>
            <a:r>
              <a:rPr lang="en-GB" sz="1600" b="1" dirty="0">
                <a:solidFill>
                  <a:schemeClr val="tx1"/>
                </a:solidFill>
                <a:cs typeface="Arial" pitchFamily="34" charset="0"/>
              </a:rPr>
              <a:t>integrated youth policy</a:t>
            </a:r>
            <a:r>
              <a:rPr lang="en-GB" sz="1600" dirty="0">
                <a:solidFill>
                  <a:schemeClr val="tx1"/>
                </a:solidFill>
                <a:cs typeface="Arial" pitchFamily="34" charset="0"/>
              </a:rPr>
              <a:t>, as well as any joint </a:t>
            </a:r>
            <a:r>
              <a:rPr lang="en-GB" sz="1600" b="1" dirty="0">
                <a:solidFill>
                  <a:schemeClr val="tx1"/>
                </a:solidFill>
                <a:cs typeface="Arial" pitchFamily="34" charset="0"/>
              </a:rPr>
              <a:t>vision, </a:t>
            </a:r>
            <a:r>
              <a:rPr lang="en-GB" sz="1600" dirty="0">
                <a:solidFill>
                  <a:schemeClr val="tx1"/>
                </a:solidFill>
                <a:cs typeface="Arial" pitchFamily="34" charset="0"/>
              </a:rPr>
              <a:t>any</a:t>
            </a:r>
            <a:r>
              <a:rPr lang="en-GB" sz="1600" b="1" dirty="0">
                <a:solidFill>
                  <a:schemeClr val="tx1"/>
                </a:solidFill>
                <a:cs typeface="Arial" pitchFamily="34" charset="0"/>
              </a:rPr>
              <a:t> </a:t>
            </a:r>
            <a:r>
              <a:rPr lang="en-GB" sz="1600" dirty="0">
                <a:solidFill>
                  <a:schemeClr val="tx1"/>
                </a:solidFill>
                <a:cs typeface="Arial" pitchFamily="34" charset="0"/>
              </a:rPr>
              <a:t>sense of </a:t>
            </a:r>
            <a:r>
              <a:rPr lang="en-GB" sz="1600" b="1" dirty="0">
                <a:solidFill>
                  <a:schemeClr val="tx1"/>
                </a:solidFill>
                <a:cs typeface="Arial" pitchFamily="34" charset="0"/>
              </a:rPr>
              <a:t>purpose</a:t>
            </a:r>
            <a:r>
              <a:rPr lang="en-GB" sz="1600" dirty="0">
                <a:solidFill>
                  <a:schemeClr val="tx1"/>
                </a:solidFill>
                <a:cs typeface="Arial" pitchFamily="34" charset="0"/>
              </a:rPr>
              <a:t>, or </a:t>
            </a:r>
            <a:r>
              <a:rPr lang="en-GB" sz="1600" b="1" dirty="0">
                <a:solidFill>
                  <a:schemeClr val="tx1"/>
                </a:solidFill>
                <a:cs typeface="Arial" pitchFamily="34" charset="0"/>
              </a:rPr>
              <a:t>coherent cross-departmental strategy</a:t>
            </a:r>
            <a:r>
              <a:rPr lang="en-GB" sz="1600" dirty="0">
                <a:solidFill>
                  <a:schemeClr val="tx1"/>
                </a:solidFill>
                <a:cs typeface="Arial" pitchFamily="34" charset="0"/>
              </a:rPr>
              <a:t> in the youth field. </a:t>
            </a:r>
            <a:endParaRPr lang="x-none" sz="1600" dirty="0">
              <a:solidFill>
                <a:schemeClr val="tx1"/>
              </a:solidFill>
              <a:cs typeface="Arial" pitchFamily="34" charset="0"/>
            </a:endParaRPr>
          </a:p>
          <a:p>
            <a:pPr algn="just"/>
            <a:endParaRPr lang="x-none" sz="1600" dirty="0">
              <a:solidFill>
                <a:schemeClr val="tx1"/>
              </a:solidFill>
              <a:cs typeface="Arial" pitchFamily="34" charset="0"/>
            </a:endParaRPr>
          </a:p>
          <a:p>
            <a:pPr algn="just"/>
            <a:r>
              <a:rPr lang="x-none" sz="1600" dirty="0">
                <a:solidFill>
                  <a:schemeClr val="tx1"/>
                </a:solidFill>
                <a:cs typeface="Arial" pitchFamily="34" charset="0"/>
              </a:rPr>
              <a:t>Attempts</a:t>
            </a:r>
            <a:r>
              <a:rPr lang="en-GB" sz="1600" dirty="0">
                <a:solidFill>
                  <a:schemeClr val="tx1"/>
                </a:solidFill>
                <a:cs typeface="Arial" pitchFamily="34" charset="0"/>
              </a:rPr>
              <a:t> to develop the platform for the </a:t>
            </a:r>
            <a:r>
              <a:rPr lang="en-GB" sz="1600" b="1" dirty="0">
                <a:solidFill>
                  <a:schemeClr val="tx1"/>
                </a:solidFill>
                <a:cs typeface="Arial" pitchFamily="34" charset="0"/>
              </a:rPr>
              <a:t>local youth policy</a:t>
            </a:r>
            <a:r>
              <a:rPr lang="en-GB" sz="1600" dirty="0">
                <a:solidFill>
                  <a:schemeClr val="tx1"/>
                </a:solidFill>
                <a:cs typeface="Arial" pitchFamily="34" charset="0"/>
              </a:rPr>
              <a:t> are clearly random and lean mainly on the local strategy for civil society, even though that does not specifically target young people.  These efforts are based on the central European model of municipal engagement and partnership with civil society (as in Thessaloniki for example).</a:t>
            </a:r>
            <a:endParaRPr lang="sr-Latn-ME" sz="1600" dirty="0">
              <a:solidFill>
                <a:schemeClr val="tx1"/>
              </a:solidFill>
              <a:cs typeface="Arial" pitchFamily="34" charset="0"/>
            </a:endParaRPr>
          </a:p>
          <a:p>
            <a:pPr algn="just"/>
            <a:endParaRPr lang="sr-Latn-ME" sz="1600" dirty="0">
              <a:solidFill>
                <a:schemeClr val="tx1"/>
              </a:solidFill>
              <a:cs typeface="Arial" pitchFamily="34" charset="0"/>
            </a:endParaRPr>
          </a:p>
          <a:p>
            <a:pPr algn="just"/>
            <a:r>
              <a:rPr lang="x-none" sz="1600" b="1" dirty="0">
                <a:solidFill>
                  <a:schemeClr val="tx1"/>
                </a:solidFill>
                <a:cs typeface="Arial" pitchFamily="34" charset="0"/>
              </a:rPr>
              <a:t>Key challenge</a:t>
            </a:r>
            <a:r>
              <a:rPr lang="x-none" sz="1600" dirty="0">
                <a:solidFill>
                  <a:schemeClr val="tx1"/>
                </a:solidFill>
                <a:cs typeface="Arial" pitchFamily="34" charset="0"/>
              </a:rPr>
              <a:t>: t</a:t>
            </a:r>
            <a:r>
              <a:rPr lang="en-GB" sz="1600" dirty="0">
                <a:solidFill>
                  <a:schemeClr val="tx1"/>
                </a:solidFill>
                <a:cs typeface="Arial" pitchFamily="34" charset="0"/>
              </a:rPr>
              <a:t>o establish mechanisms that can release the entrepreneurial and participative spirit of young people, to give them hope and belief in their futures and in their country, but also of regional and local administrations, youth organisations and local youth councils, so that these can provide timely and purposeful intervention and support, and innovation, according to local need and circumstances.</a:t>
            </a:r>
            <a:endParaRPr lang="en-US" sz="1600" dirty="0">
              <a:solidFill>
                <a:schemeClr val="tx1"/>
              </a:solidFill>
              <a:cs typeface="Arial" pitchFamily="34" charset="0"/>
            </a:endParaRPr>
          </a:p>
          <a:p>
            <a:pPr algn="just"/>
            <a:endParaRPr lang="ro-RO" sz="1600" dirty="0">
              <a:solidFill>
                <a:schemeClr val="tx1"/>
              </a:solidFill>
            </a:endParaRPr>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46177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200" b="1" dirty="0">
                <a:solidFill>
                  <a:schemeClr val="bg1"/>
                </a:solidFill>
                <a:cs typeface="Arial" pitchFamily="34" charset="0"/>
              </a:rPr>
              <a:t>Evidence base approach</a:t>
            </a: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en-GB" sz="1600" dirty="0">
                <a:cs typeface="Arial" pitchFamily="34" charset="0"/>
              </a:rPr>
              <a:t>There is a significant </a:t>
            </a:r>
            <a:r>
              <a:rPr lang="en-GB" sz="1600" b="1" dirty="0">
                <a:cs typeface="Arial" pitchFamily="34" charset="0"/>
              </a:rPr>
              <a:t>absence of knowledge management</a:t>
            </a:r>
            <a:r>
              <a:rPr lang="en-GB" sz="1600" dirty="0">
                <a:cs typeface="Arial" pitchFamily="34" charset="0"/>
              </a:rPr>
              <a:t> in the youth field in Greece which is further linked to the fact that reform strategies probably lack a strong evidence base to support effective and efficient policy decisions</a:t>
            </a:r>
            <a:r>
              <a:rPr lang="x-none" sz="1600" dirty="0">
                <a:cs typeface="Arial" pitchFamily="34" charset="0"/>
              </a:rPr>
              <a:t>.</a:t>
            </a:r>
            <a:endParaRPr lang="en-GB" sz="1600" dirty="0">
              <a:cs typeface="Arial" pitchFamily="34" charset="0"/>
            </a:endParaRPr>
          </a:p>
          <a:p>
            <a:pPr marL="0" indent="0" algn="just">
              <a:buNone/>
            </a:pPr>
            <a:endParaRPr lang="en-US" sz="1600" dirty="0">
              <a:cs typeface="Arial" pitchFamily="34" charset="0"/>
            </a:endParaRPr>
          </a:p>
          <a:p>
            <a:pPr algn="just"/>
            <a:r>
              <a:rPr lang="x-none" sz="1600" dirty="0">
                <a:cs typeface="Arial" pitchFamily="34" charset="0"/>
              </a:rPr>
              <a:t>A</a:t>
            </a:r>
            <a:r>
              <a:rPr lang="en-GB" sz="1600" dirty="0">
                <a:cs typeface="Arial" pitchFamily="34" charset="0"/>
              </a:rPr>
              <a:t> </a:t>
            </a:r>
            <a:r>
              <a:rPr lang="en-GB" sz="1600" b="1" dirty="0">
                <a:cs typeface="Arial" pitchFamily="34" charset="0"/>
              </a:rPr>
              <a:t>knowledge gap </a:t>
            </a:r>
            <a:r>
              <a:rPr lang="en-GB" sz="1600" dirty="0">
                <a:cs typeface="Arial" pitchFamily="34" charset="0"/>
              </a:rPr>
              <a:t>is mainly reflected in the lack of any sociological or anthropological studies of youth, despite it being widely recognized that social research is a key tool to inform policy propositions</a:t>
            </a:r>
            <a:r>
              <a:rPr lang="x-none" sz="1600" dirty="0">
                <a:cs typeface="Arial" pitchFamily="34" charset="0"/>
              </a:rPr>
              <a:t> - </a:t>
            </a:r>
            <a:r>
              <a:rPr lang="en-GB" sz="1600" dirty="0">
                <a:cs typeface="Arial" pitchFamily="34" charset="0"/>
              </a:rPr>
              <a:t>existing fragmented university research in Greece is often disconnected from any policy debate, and linked with the low level of engagement of researchers in programmes and projects directed at youth. </a:t>
            </a:r>
            <a:endParaRPr lang="x-none" sz="1600" dirty="0">
              <a:cs typeface="Arial" pitchFamily="34" charset="0"/>
            </a:endParaRPr>
          </a:p>
          <a:p>
            <a:pPr marL="0" indent="0" algn="just">
              <a:buNone/>
            </a:pPr>
            <a:endParaRPr lang="en-GB" sz="1600" dirty="0">
              <a:cs typeface="Arial" pitchFamily="34" charset="0"/>
            </a:endParaRPr>
          </a:p>
          <a:p>
            <a:pPr algn="just"/>
            <a:r>
              <a:rPr lang="x-none" sz="1600" dirty="0">
                <a:cs typeface="Arial" pitchFamily="34" charset="0"/>
              </a:rPr>
              <a:t>T</a:t>
            </a:r>
            <a:r>
              <a:rPr lang="en-GB" sz="1600" dirty="0">
                <a:cs typeface="Arial" pitchFamily="34" charset="0"/>
              </a:rPr>
              <a:t>he questions about the </a:t>
            </a:r>
            <a:r>
              <a:rPr lang="en-GB" sz="1600" b="1" dirty="0">
                <a:cs typeface="Arial" pitchFamily="34" charset="0"/>
              </a:rPr>
              <a:t>communication channels </a:t>
            </a:r>
            <a:r>
              <a:rPr lang="en-GB" sz="1600" dirty="0">
                <a:cs typeface="Arial" pitchFamily="34" charset="0"/>
              </a:rPr>
              <a:t>between researchers and policy formulation, development and implementation, as well as review and evaluation. </a:t>
            </a:r>
            <a:endParaRPr lang="en-US" sz="1600" dirty="0">
              <a:cs typeface="Arial" pitchFamily="34" charset="0"/>
            </a:endParaRPr>
          </a:p>
          <a:p>
            <a:pPr algn="just"/>
            <a:endParaRPr lang="ro-RO" sz="16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01880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b="1" dirty="0">
                <a:solidFill>
                  <a:schemeClr val="bg1"/>
                </a:solidFill>
                <a:cs typeface="Arial" pitchFamily="34" charset="0"/>
              </a:rPr>
              <a:t>Legislation</a:t>
            </a:r>
            <a:endParaRPr lang="ro-RO" sz="3200" dirty="0">
              <a:solidFill>
                <a:schemeClr val="bg1"/>
              </a:solidFill>
            </a:endParaRPr>
          </a:p>
        </p:txBody>
      </p:sp>
      <p:sp>
        <p:nvSpPr>
          <p:cNvPr id="3" name="Content Placeholder 2"/>
          <p:cNvSpPr>
            <a:spLocks noGrp="1"/>
          </p:cNvSpPr>
          <p:nvPr>
            <p:ph idx="1"/>
          </p:nvPr>
        </p:nvSpPr>
        <p:spPr/>
        <p:txBody>
          <a:bodyPr/>
          <a:lstStyle/>
          <a:p>
            <a:pPr algn="just"/>
            <a:r>
              <a:rPr lang="en-GB" sz="1600" dirty="0">
                <a:solidFill>
                  <a:schemeClr val="tx1"/>
                </a:solidFill>
                <a:cs typeface="Arial" pitchFamily="34" charset="0"/>
              </a:rPr>
              <a:t>The youth field in Greece </a:t>
            </a:r>
            <a:r>
              <a:rPr lang="x-none" sz="1600" dirty="0">
                <a:solidFill>
                  <a:schemeClr val="tx1"/>
                </a:solidFill>
                <a:cs typeface="Arial" pitchFamily="34" charset="0"/>
              </a:rPr>
              <a:t>-</a:t>
            </a:r>
            <a:r>
              <a:rPr lang="en-GB" sz="1600" dirty="0">
                <a:solidFill>
                  <a:schemeClr val="tx1"/>
                </a:solidFill>
                <a:cs typeface="Arial" pitchFamily="34" charset="0"/>
              </a:rPr>
              <a:t> </a:t>
            </a:r>
            <a:r>
              <a:rPr lang="en-GB" sz="1600" b="1" dirty="0">
                <a:solidFill>
                  <a:schemeClr val="tx1"/>
                </a:solidFill>
                <a:cs typeface="Arial" pitchFamily="34" charset="0"/>
              </a:rPr>
              <a:t>well regulated</a:t>
            </a:r>
            <a:r>
              <a:rPr lang="en-GB" sz="1600" dirty="0">
                <a:solidFill>
                  <a:schemeClr val="tx1"/>
                </a:solidFill>
                <a:cs typeface="Arial" pitchFamily="34" charset="0"/>
              </a:rPr>
              <a:t>, although an integrated legal act regulating ‘youth policy’ in Greece does </a:t>
            </a:r>
            <a:r>
              <a:rPr lang="en-GB" sz="1600" b="1" dirty="0">
                <a:solidFill>
                  <a:schemeClr val="tx1"/>
                </a:solidFill>
                <a:cs typeface="Arial" pitchFamily="34" charset="0"/>
              </a:rPr>
              <a:t>not</a:t>
            </a:r>
            <a:r>
              <a:rPr lang="en-GB" sz="1600" dirty="0">
                <a:solidFill>
                  <a:schemeClr val="tx1"/>
                </a:solidFill>
                <a:cs typeface="Arial" pitchFamily="34" charset="0"/>
              </a:rPr>
              <a:t> </a:t>
            </a:r>
            <a:r>
              <a:rPr lang="en-GB" sz="1600" dirty="0" smtClean="0">
                <a:solidFill>
                  <a:schemeClr val="tx1"/>
                </a:solidFill>
                <a:cs typeface="Arial" pitchFamily="34" charset="0"/>
              </a:rPr>
              <a:t>exist.</a:t>
            </a:r>
            <a:endParaRPr lang="en-GB" sz="1600" dirty="0">
              <a:solidFill>
                <a:schemeClr val="tx1"/>
              </a:solidFill>
              <a:cs typeface="Arial" pitchFamily="34" charset="0"/>
            </a:endParaRPr>
          </a:p>
          <a:p>
            <a:pPr algn="just"/>
            <a:endParaRPr lang="sr-Latn-ME" sz="1600" b="1" dirty="0">
              <a:solidFill>
                <a:schemeClr val="tx1"/>
              </a:solidFill>
              <a:cs typeface="Arial" pitchFamily="34" charset="0"/>
            </a:endParaRPr>
          </a:p>
          <a:p>
            <a:pPr algn="just"/>
            <a:r>
              <a:rPr lang="x-none" sz="1600" b="1" dirty="0" smtClean="0">
                <a:solidFill>
                  <a:schemeClr val="tx1"/>
                </a:solidFill>
                <a:cs typeface="Arial" pitchFamily="34" charset="0"/>
              </a:rPr>
              <a:t>A</a:t>
            </a:r>
            <a:r>
              <a:rPr lang="en-GB" sz="1600" b="1" dirty="0" err="1" smtClean="0">
                <a:solidFill>
                  <a:schemeClr val="tx1"/>
                </a:solidFill>
                <a:cs typeface="Arial" pitchFamily="34" charset="0"/>
              </a:rPr>
              <a:t>dministrative</a:t>
            </a:r>
            <a:r>
              <a:rPr lang="en-GB" sz="1600" b="1" dirty="0" smtClean="0">
                <a:solidFill>
                  <a:schemeClr val="tx1"/>
                </a:solidFill>
                <a:cs typeface="Arial" pitchFamily="34" charset="0"/>
              </a:rPr>
              <a:t> </a:t>
            </a:r>
            <a:r>
              <a:rPr lang="en-GB" sz="1600" b="1" dirty="0">
                <a:solidFill>
                  <a:schemeClr val="tx1"/>
                </a:solidFill>
                <a:cs typeface="Arial" pitchFamily="34" charset="0"/>
              </a:rPr>
              <a:t>processes </a:t>
            </a:r>
            <a:r>
              <a:rPr lang="en-GB" sz="1600" dirty="0">
                <a:solidFill>
                  <a:schemeClr val="tx1"/>
                </a:solidFill>
                <a:cs typeface="Arial" pitchFamily="34" charset="0"/>
              </a:rPr>
              <a:t>appear to be </a:t>
            </a:r>
            <a:r>
              <a:rPr lang="en-GB" sz="1600" b="1" dirty="0">
                <a:solidFill>
                  <a:schemeClr val="tx1"/>
                </a:solidFill>
                <a:cs typeface="Arial" pitchFamily="34" charset="0"/>
              </a:rPr>
              <a:t>more important </a:t>
            </a:r>
            <a:r>
              <a:rPr lang="en-GB" sz="1600" dirty="0">
                <a:solidFill>
                  <a:schemeClr val="tx1"/>
                </a:solidFill>
                <a:cs typeface="Arial" pitchFamily="34" charset="0"/>
              </a:rPr>
              <a:t>than substantive policy action in Greece</a:t>
            </a:r>
            <a:r>
              <a:rPr lang="x-none" sz="1600" dirty="0">
                <a:solidFill>
                  <a:schemeClr val="tx1"/>
                </a:solidFill>
                <a:cs typeface="Arial" pitchFamily="34" charset="0"/>
              </a:rPr>
              <a:t> -</a:t>
            </a:r>
            <a:r>
              <a:rPr lang="en-GB" sz="1600" dirty="0">
                <a:solidFill>
                  <a:schemeClr val="tx1"/>
                </a:solidFill>
                <a:cs typeface="Arial" pitchFamily="34" charset="0"/>
              </a:rPr>
              <a:t> laws, regulations and formal processes shape the work of the public administration, leaving little room for effective policy making, innovation and incentives related to it. </a:t>
            </a:r>
            <a:endParaRPr lang="x-none" sz="1600" dirty="0">
              <a:solidFill>
                <a:schemeClr val="tx1"/>
              </a:solidFill>
              <a:cs typeface="Arial" pitchFamily="34" charset="0"/>
            </a:endParaRPr>
          </a:p>
          <a:p>
            <a:pPr algn="just"/>
            <a:endParaRPr lang="x-none" sz="1600" b="1" dirty="0">
              <a:solidFill>
                <a:schemeClr val="tx1"/>
              </a:solidFill>
              <a:cs typeface="Arial" pitchFamily="34" charset="0"/>
            </a:endParaRPr>
          </a:p>
          <a:p>
            <a:pPr algn="just"/>
            <a:r>
              <a:rPr lang="en-GB" sz="1600" b="1" dirty="0">
                <a:solidFill>
                  <a:schemeClr val="tx1"/>
                </a:solidFill>
                <a:cs typeface="Arial" pitchFamily="34" charset="0"/>
              </a:rPr>
              <a:t>‘</a:t>
            </a:r>
            <a:r>
              <a:rPr lang="x-none" sz="1600" b="1" dirty="0" smtClean="0">
                <a:solidFill>
                  <a:schemeClr val="tx1"/>
                </a:solidFill>
                <a:cs typeface="Arial" pitchFamily="34" charset="0"/>
              </a:rPr>
              <a:t>L</a:t>
            </a:r>
            <a:r>
              <a:rPr lang="en-GB" sz="1600" b="1" dirty="0" err="1" smtClean="0">
                <a:solidFill>
                  <a:schemeClr val="tx1"/>
                </a:solidFill>
                <a:cs typeface="Arial" pitchFamily="34" charset="0"/>
              </a:rPr>
              <a:t>egal</a:t>
            </a:r>
            <a:r>
              <a:rPr lang="en-GB" sz="1600" b="1" dirty="0" smtClean="0">
                <a:solidFill>
                  <a:schemeClr val="tx1"/>
                </a:solidFill>
                <a:cs typeface="Arial" pitchFamily="34" charset="0"/>
              </a:rPr>
              <a:t> </a:t>
            </a:r>
            <a:r>
              <a:rPr lang="en-GB" sz="1600" b="1" dirty="0">
                <a:solidFill>
                  <a:schemeClr val="tx1"/>
                </a:solidFill>
                <a:cs typeface="Arial" pitchFamily="34" charset="0"/>
              </a:rPr>
              <a:t>formalism’</a:t>
            </a:r>
            <a:r>
              <a:rPr lang="en-GB" sz="1600" dirty="0">
                <a:solidFill>
                  <a:schemeClr val="tx1"/>
                </a:solidFill>
                <a:cs typeface="Arial" pitchFamily="34" charset="0"/>
              </a:rPr>
              <a:t> </a:t>
            </a:r>
            <a:r>
              <a:rPr lang="x-none" sz="1600" dirty="0">
                <a:solidFill>
                  <a:schemeClr val="tx1"/>
                </a:solidFill>
                <a:cs typeface="Arial" pitchFamily="34" charset="0"/>
              </a:rPr>
              <a:t>- </a:t>
            </a:r>
            <a:r>
              <a:rPr lang="en-GB" sz="1600" dirty="0">
                <a:solidFill>
                  <a:schemeClr val="tx1"/>
                </a:solidFill>
                <a:cs typeface="Arial" pitchFamily="34" charset="0"/>
              </a:rPr>
              <a:t>originally established to secure integrity and protect against political interference, </a:t>
            </a:r>
            <a:r>
              <a:rPr lang="x-none" sz="1600" dirty="0">
                <a:solidFill>
                  <a:schemeClr val="tx1"/>
                </a:solidFill>
                <a:cs typeface="Arial" pitchFamily="34" charset="0"/>
              </a:rPr>
              <a:t>but</a:t>
            </a:r>
            <a:r>
              <a:rPr lang="en-GB" sz="1600" dirty="0">
                <a:solidFill>
                  <a:schemeClr val="tx1"/>
                </a:solidFill>
                <a:cs typeface="Arial" pitchFamily="34" charset="0"/>
              </a:rPr>
              <a:t> over time produced inefficiency, blocking innovation, initiative, and entrepreneurial spirit</a:t>
            </a:r>
            <a:r>
              <a:rPr lang="x-none" sz="1600" dirty="0">
                <a:solidFill>
                  <a:schemeClr val="tx1"/>
                </a:solidFill>
                <a:cs typeface="Arial" pitchFamily="34" charset="0"/>
              </a:rPr>
              <a:t>.</a:t>
            </a:r>
          </a:p>
          <a:p>
            <a:pPr algn="just"/>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305555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bg1"/>
                </a:solidFill>
                <a:cs typeface="Arial" pitchFamily="34" charset="0"/>
              </a:rPr>
              <a:t>Co-ordination</a:t>
            </a:r>
            <a:r>
              <a:rPr lang="x-none" sz="3200" b="1" dirty="0">
                <a:solidFill>
                  <a:schemeClr val="bg1"/>
                </a:solidFill>
                <a:cs typeface="Arial" pitchFamily="34" charset="0"/>
              </a:rPr>
              <a:t/>
            </a:r>
            <a:br>
              <a:rPr lang="x-none" sz="3200" b="1" dirty="0">
                <a:solidFill>
                  <a:schemeClr val="bg1"/>
                </a:solidFill>
                <a:cs typeface="Arial" pitchFamily="34" charset="0"/>
              </a:rPr>
            </a:br>
            <a:r>
              <a:rPr lang="en-GB" sz="3200" b="1" dirty="0">
                <a:solidFill>
                  <a:schemeClr val="bg1"/>
                </a:solidFill>
                <a:cs typeface="Arial" pitchFamily="34" charset="0"/>
              </a:rPr>
              <a:t> (Co-operation, co-ordination and coherence)</a:t>
            </a: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x-none" sz="1600" dirty="0">
                <a:cs typeface="Arial" pitchFamily="34" charset="0"/>
              </a:rPr>
              <a:t>R</a:t>
            </a:r>
            <a:r>
              <a:rPr lang="en-GB" sz="1600" dirty="0">
                <a:cs typeface="Arial" pitchFamily="34" charset="0"/>
              </a:rPr>
              <a:t>elations between the central administration and the rest of the public sector needs further attention</a:t>
            </a:r>
            <a:r>
              <a:rPr lang="sr-Latn-ME" sz="1600" dirty="0">
                <a:cs typeface="Arial" pitchFamily="34" charset="0"/>
              </a:rPr>
              <a:t> -</a:t>
            </a:r>
            <a:r>
              <a:rPr lang="en-GB" sz="1600" dirty="0">
                <a:cs typeface="Arial" pitchFamily="34" charset="0"/>
              </a:rPr>
              <a:t> despite claims to the contrary, there was little evidence that</a:t>
            </a:r>
            <a:r>
              <a:rPr lang="en-US" sz="1600" dirty="0">
                <a:cs typeface="Arial" pitchFamily="34" charset="0"/>
              </a:rPr>
              <a:t> ‘youth policy’ in Greece has any meaningful </a:t>
            </a:r>
            <a:r>
              <a:rPr lang="en-US" sz="1600" b="1" dirty="0">
                <a:cs typeface="Arial" pitchFamily="34" charset="0"/>
              </a:rPr>
              <a:t>cross-sectorial </a:t>
            </a:r>
            <a:r>
              <a:rPr lang="en-US" sz="1600" b="1" dirty="0" err="1" smtClean="0">
                <a:cs typeface="Arial" pitchFamily="34" charset="0"/>
              </a:rPr>
              <a:t>dimensio</a:t>
            </a:r>
            <a:r>
              <a:rPr lang="x-none" sz="1600" b="1" dirty="0" smtClean="0">
                <a:cs typeface="Arial" pitchFamily="34" charset="0"/>
              </a:rPr>
              <a:t>n</a:t>
            </a:r>
            <a:r>
              <a:rPr lang="x-none" sz="1600" dirty="0">
                <a:cs typeface="Arial" pitchFamily="34" charset="0"/>
              </a:rPr>
              <a:t>.</a:t>
            </a:r>
            <a:endParaRPr lang="en-GB" sz="1600" dirty="0">
              <a:cs typeface="Arial" pitchFamily="34" charset="0"/>
            </a:endParaRPr>
          </a:p>
          <a:p>
            <a:pPr marL="0" indent="0" algn="just">
              <a:buNone/>
            </a:pPr>
            <a:endParaRPr lang="en-US" sz="1600" dirty="0">
              <a:cs typeface="Arial" pitchFamily="34" charset="0"/>
            </a:endParaRPr>
          </a:p>
          <a:p>
            <a:pPr algn="just"/>
            <a:r>
              <a:rPr lang="x-none" sz="1600" dirty="0">
                <a:cs typeface="Arial" pitchFamily="34" charset="0"/>
              </a:rPr>
              <a:t>A</a:t>
            </a:r>
            <a:r>
              <a:rPr lang="en-GB" sz="1600" dirty="0">
                <a:cs typeface="Arial" pitchFamily="34" charset="0"/>
              </a:rPr>
              <a:t> lack of </a:t>
            </a:r>
            <a:r>
              <a:rPr lang="en-GB" sz="1600" b="1" dirty="0">
                <a:cs typeface="Arial" pitchFamily="34" charset="0"/>
              </a:rPr>
              <a:t>cross-sectorial collaboration</a:t>
            </a:r>
            <a:r>
              <a:rPr lang="en-GB" sz="1600" dirty="0">
                <a:cs typeface="Arial" pitchFamily="34" charset="0"/>
              </a:rPr>
              <a:t>, coherence and coordination in implementing programmes and projects targeted at youth. </a:t>
            </a:r>
            <a:r>
              <a:rPr lang="x-none" sz="1600" b="1" dirty="0" smtClean="0">
                <a:cs typeface="Arial" pitchFamily="34" charset="0"/>
              </a:rPr>
              <a:t>N</a:t>
            </a:r>
            <a:r>
              <a:rPr lang="en-GB" sz="1600" b="1" dirty="0" err="1" smtClean="0">
                <a:cs typeface="Arial" pitchFamily="34" charset="0"/>
              </a:rPr>
              <a:t>ot</a:t>
            </a:r>
            <a:r>
              <a:rPr lang="en-GB" sz="1600" b="1" dirty="0" smtClean="0">
                <a:cs typeface="Arial" pitchFamily="34" charset="0"/>
              </a:rPr>
              <a:t> </a:t>
            </a:r>
            <a:r>
              <a:rPr lang="en-GB" sz="1600" b="1" dirty="0">
                <a:cs typeface="Arial" pitchFamily="34" charset="0"/>
              </a:rPr>
              <a:t>clear </a:t>
            </a:r>
            <a:r>
              <a:rPr lang="en-GB" sz="1600" dirty="0">
                <a:cs typeface="Arial" pitchFamily="34" charset="0"/>
              </a:rPr>
              <a:t>to what extent the balance between top-down and bottom up approaches has been established, and what mechanisms have been created to secure sustainability in the implementation of youth related policies and initiatives. </a:t>
            </a:r>
            <a:endParaRPr lang="x-none" sz="1600" dirty="0">
              <a:cs typeface="Arial" pitchFamily="34" charset="0"/>
            </a:endParaRPr>
          </a:p>
          <a:p>
            <a:pPr marL="0" indent="0" algn="just">
              <a:buNone/>
            </a:pPr>
            <a:endParaRPr lang="en-GB" sz="1600" dirty="0">
              <a:cs typeface="Arial" pitchFamily="34" charset="0"/>
            </a:endParaRPr>
          </a:p>
          <a:p>
            <a:pPr algn="just"/>
            <a:r>
              <a:rPr lang="x-none" sz="1600" dirty="0">
                <a:cs typeface="Arial" pitchFamily="34" charset="0"/>
              </a:rPr>
              <a:t>T</a:t>
            </a:r>
            <a:r>
              <a:rPr lang="en-GB" sz="1600" dirty="0">
                <a:cs typeface="Arial" pitchFamily="34" charset="0"/>
              </a:rPr>
              <a:t>he elements of ‘youth policy’ in Greece represent more a </a:t>
            </a:r>
            <a:r>
              <a:rPr lang="en-GB" sz="1600" b="1" dirty="0">
                <a:cs typeface="Arial" pitchFamily="34" charset="0"/>
              </a:rPr>
              <a:t>range of services </a:t>
            </a:r>
            <a:r>
              <a:rPr lang="en-GB" sz="1600" dirty="0">
                <a:cs typeface="Arial" pitchFamily="34" charset="0"/>
              </a:rPr>
              <a:t>for youth rather than a horizontal policy, based on proposals and approaches from different quarters and the dissemination of those policies, but </a:t>
            </a:r>
            <a:r>
              <a:rPr lang="en-GB" sz="1600" b="1" dirty="0">
                <a:cs typeface="Arial" pitchFamily="34" charset="0"/>
              </a:rPr>
              <a:t>not </a:t>
            </a:r>
            <a:r>
              <a:rPr lang="en-GB" sz="1600" dirty="0">
                <a:cs typeface="Arial" pitchFamily="34" charset="0"/>
              </a:rPr>
              <a:t>an integrated approach to youth issues.</a:t>
            </a:r>
            <a:endParaRPr lang="en-US" sz="1600" dirty="0">
              <a:cs typeface="Arial" pitchFamily="34" charset="0"/>
            </a:endParaRPr>
          </a:p>
          <a:p>
            <a:pPr algn="just"/>
            <a:endParaRPr lang="ro-RO" sz="16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348247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Policy &amp; Legislation</a:t>
            </a:r>
            <a:br>
              <a:rPr lang="en-US" sz="3200" b="1" dirty="0"/>
            </a:br>
            <a:endParaRPr lang="ro-RO" sz="3200" dirty="0"/>
          </a:p>
        </p:txBody>
      </p:sp>
      <p:sp>
        <p:nvSpPr>
          <p:cNvPr id="3" name="Content Placeholder 2"/>
          <p:cNvSpPr>
            <a:spLocks noGrp="1"/>
          </p:cNvSpPr>
          <p:nvPr>
            <p:ph idx="1"/>
          </p:nvPr>
        </p:nvSpPr>
        <p:spPr/>
        <p:txBody>
          <a:bodyPr/>
          <a:lstStyle/>
          <a:p>
            <a:pPr algn="just"/>
            <a:r>
              <a:rPr lang="en-US" dirty="0"/>
              <a:t>The youth policy </a:t>
            </a:r>
            <a:r>
              <a:rPr lang="en-US" dirty="0" smtClean="0"/>
              <a:t>report </a:t>
            </a:r>
            <a:r>
              <a:rPr lang="en-US" dirty="0"/>
              <a:t>(2012) notes that no national youth policy nor youth strategy exists. Instead, youth policy is considered “cross-sectoral” with youth affairs legislated across various ministries and incorporating national, European and international policies. Numerous laws cover youth issues such as education, employment, sports, family, rights, health, social protections, and local youth councils. The General Secretariat for Youth, which has responsibility for youth affairs, focuses on three main policy areas: 1) unemployment, employment and </a:t>
            </a:r>
            <a:r>
              <a:rPr lang="en-US" dirty="0" err="1"/>
              <a:t>labour</a:t>
            </a:r>
            <a:r>
              <a:rPr lang="en-US" dirty="0"/>
              <a:t> relationships; 2) social exclusion, social inclusion, youth rights and participation; 3) environment, climate change and green development. National youth </a:t>
            </a:r>
            <a:r>
              <a:rPr lang="en-US" dirty="0" err="1"/>
              <a:t>programmes</a:t>
            </a:r>
            <a:r>
              <a:rPr lang="en-US" dirty="0"/>
              <a:t> are influenced by the EU Youth Strategy (2010-2018).</a:t>
            </a:r>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40992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Public Institutions</a:t>
            </a:r>
            <a:br>
              <a:rPr lang="en-US" sz="3200" b="1" dirty="0"/>
            </a:br>
            <a:endParaRPr lang="ro-RO" sz="3200" dirty="0"/>
          </a:p>
        </p:txBody>
      </p:sp>
      <p:sp>
        <p:nvSpPr>
          <p:cNvPr id="3" name="Content Placeholder 2"/>
          <p:cNvSpPr>
            <a:spLocks noGrp="1"/>
          </p:cNvSpPr>
          <p:nvPr>
            <p:ph idx="1"/>
          </p:nvPr>
        </p:nvSpPr>
        <p:spPr/>
        <p:txBody>
          <a:bodyPr/>
          <a:lstStyle/>
          <a:p>
            <a:pPr algn="just"/>
            <a:r>
              <a:rPr lang="en-US" dirty="0"/>
              <a:t>The General Secretariat for Youth </a:t>
            </a:r>
            <a:r>
              <a:rPr lang="en-US" dirty="0" smtClean="0"/>
              <a:t>(</a:t>
            </a:r>
            <a:r>
              <a:rPr lang="en-US" dirty="0" err="1" smtClean="0"/>
              <a:t>GSfY</a:t>
            </a:r>
            <a:r>
              <a:rPr lang="en-US" dirty="0" smtClean="0"/>
              <a:t>) within </a:t>
            </a:r>
            <a:r>
              <a:rPr lang="en-US" dirty="0"/>
              <a:t>the Ministry of Education &amp; Religious Affairs has the “primary task of shaping, monitoring and coordinating the government policy for youth.” The youth policy briefing (2012) notes that the main role of the </a:t>
            </a:r>
            <a:r>
              <a:rPr lang="en-US" dirty="0" err="1"/>
              <a:t>GSfY</a:t>
            </a:r>
            <a:r>
              <a:rPr lang="en-US" dirty="0"/>
              <a:t> is “to promote a cross-sectoral youth policy” and heads an inter-ministerial committee. According to the youth policy report (2012), a Youth Committee cooperates “with non-governmental </a:t>
            </a:r>
            <a:r>
              <a:rPr lang="en-US" dirty="0" err="1"/>
              <a:t>organisations</a:t>
            </a:r>
            <a:r>
              <a:rPr lang="en-US" dirty="0"/>
              <a:t>, social and scientific bodies before making and implementing the youth policy.”</a:t>
            </a:r>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511457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Youth and Representation</a:t>
            </a:r>
            <a:br>
              <a:rPr lang="en-US" sz="3200" b="1" dirty="0"/>
            </a:br>
            <a:endParaRPr lang="ro-RO" sz="3200" dirty="0"/>
          </a:p>
        </p:txBody>
      </p:sp>
      <p:sp>
        <p:nvSpPr>
          <p:cNvPr id="3" name="Content Placeholder 2"/>
          <p:cNvSpPr>
            <a:spLocks noGrp="1"/>
          </p:cNvSpPr>
          <p:nvPr>
            <p:ph idx="1"/>
          </p:nvPr>
        </p:nvSpPr>
        <p:spPr/>
        <p:txBody>
          <a:bodyPr/>
          <a:lstStyle/>
          <a:p>
            <a:pPr algn="just"/>
            <a:r>
              <a:rPr lang="en-US" dirty="0"/>
              <a:t>The National Youth Council of </a:t>
            </a:r>
            <a:r>
              <a:rPr lang="en-US" dirty="0" smtClean="0"/>
              <a:t>Greece</a:t>
            </a:r>
            <a:r>
              <a:rPr lang="en-US" dirty="0"/>
              <a:t> </a:t>
            </a:r>
            <a:r>
              <a:rPr lang="en-US" dirty="0" smtClean="0"/>
              <a:t>(ESYN</a:t>
            </a:r>
            <a:r>
              <a:rPr lang="en-US" dirty="0"/>
              <a:t>) is an umbrella </a:t>
            </a:r>
            <a:r>
              <a:rPr lang="en-US" dirty="0" smtClean="0"/>
              <a:t>organization </a:t>
            </a:r>
            <a:r>
              <a:rPr lang="en-US" dirty="0"/>
              <a:t>with 59 affiliated members. It is an “independent, non-governmental, non-profit federation of Greek youth </a:t>
            </a:r>
            <a:r>
              <a:rPr lang="en-US" dirty="0" smtClean="0"/>
              <a:t>organizations.” </a:t>
            </a:r>
            <a:r>
              <a:rPr lang="en-US" dirty="0"/>
              <a:t>According to the youth policy briefing (2012), the ESYN was established in 1998 and its role is “to be the official representative of Greek youth” at international forums and to act as “the main interlocutor” between the Government and young people on “youth issues at the national level.” The ESYN is a member of the European Youth Forum and the Mediterranean Youth Forum.</a:t>
            </a:r>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456170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Budget &amp; Spending</a:t>
            </a:r>
            <a:br>
              <a:rPr lang="en-US" sz="3200" b="1" dirty="0"/>
            </a:br>
            <a:endParaRPr lang="ro-RO" sz="3200" dirty="0"/>
          </a:p>
        </p:txBody>
      </p:sp>
      <p:sp>
        <p:nvSpPr>
          <p:cNvPr id="3" name="Content Placeholder 2"/>
          <p:cNvSpPr>
            <a:spLocks noGrp="1"/>
          </p:cNvSpPr>
          <p:nvPr>
            <p:ph idx="1"/>
          </p:nvPr>
        </p:nvSpPr>
        <p:spPr/>
        <p:txBody>
          <a:bodyPr/>
          <a:lstStyle/>
          <a:p>
            <a:pPr algn="just"/>
            <a:r>
              <a:rPr lang="en-US" dirty="0">
                <a:solidFill>
                  <a:schemeClr val="tx1"/>
                </a:solidFill>
              </a:rPr>
              <a:t>The </a:t>
            </a:r>
            <a:r>
              <a:rPr lang="en-US" dirty="0" smtClean="0">
                <a:solidFill>
                  <a:schemeClr val="tx1"/>
                </a:solidFill>
              </a:rPr>
              <a:t>youth policy briefing (</a:t>
            </a:r>
            <a:r>
              <a:rPr lang="en-US" dirty="0">
                <a:solidFill>
                  <a:schemeClr val="tx1"/>
                </a:solidFill>
              </a:rPr>
              <a:t>2012) notes the regular budget of the General </a:t>
            </a:r>
            <a:r>
              <a:rPr lang="en-US" dirty="0" smtClean="0">
                <a:solidFill>
                  <a:schemeClr val="tx1"/>
                </a:solidFill>
              </a:rPr>
              <a:t>Secretariat </a:t>
            </a:r>
            <a:r>
              <a:rPr lang="en-US" dirty="0">
                <a:solidFill>
                  <a:schemeClr val="tx1"/>
                </a:solidFill>
              </a:rPr>
              <a:t>for </a:t>
            </a:r>
            <a:r>
              <a:rPr lang="en-US" dirty="0" smtClean="0">
                <a:solidFill>
                  <a:schemeClr val="tx1"/>
                </a:solidFill>
              </a:rPr>
              <a:t>Youth</a:t>
            </a:r>
            <a:r>
              <a:rPr lang="en-US" dirty="0">
                <a:solidFill>
                  <a:schemeClr val="tx1"/>
                </a:solidFill>
              </a:rPr>
              <a:t> </a:t>
            </a:r>
            <a:r>
              <a:rPr lang="en-US" dirty="0" smtClean="0">
                <a:solidFill>
                  <a:schemeClr val="tx1"/>
                </a:solidFill>
              </a:rPr>
              <a:t>for </a:t>
            </a:r>
            <a:r>
              <a:rPr lang="en-US" dirty="0">
                <a:solidFill>
                  <a:schemeClr val="tx1"/>
                </a:solidFill>
              </a:rPr>
              <a:t>2012 as EUR 2.9 million (USD 3.9 million). It notes an additional “Public Investments Programme” under the General Secretariat for Youth with a budget of EUR 2 million (USD 2.75 million). However, it is unclear what this budget specifically refers to. According to the World </a:t>
            </a:r>
            <a:r>
              <a:rPr lang="en-US" dirty="0" smtClean="0">
                <a:solidFill>
                  <a:schemeClr val="tx1"/>
                </a:solidFill>
              </a:rPr>
              <a:t>Bank, </a:t>
            </a:r>
            <a:r>
              <a:rPr lang="en-US" dirty="0">
                <a:solidFill>
                  <a:schemeClr val="tx1"/>
                </a:solidFill>
              </a:rPr>
              <a:t>Greece spent 9.22% of its government expenditure and 4.09% of its GDP on education provision in 2005. </a:t>
            </a:r>
            <a:endParaRPr lang="ro-RO" dirty="0">
              <a:solidFill>
                <a:schemeClr val="tx1"/>
              </a:solidFill>
            </a:endParaRPr>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77359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Young people in Greece</a:t>
            </a:r>
            <a:endParaRPr lang="ro-RO" sz="3200" dirty="0"/>
          </a:p>
        </p:txBody>
      </p:sp>
      <p:sp>
        <p:nvSpPr>
          <p:cNvPr id="3" name="Content Placeholder 2"/>
          <p:cNvSpPr>
            <a:spLocks noGrp="1"/>
          </p:cNvSpPr>
          <p:nvPr>
            <p:ph idx="1"/>
          </p:nvPr>
        </p:nvSpPr>
        <p:spPr/>
        <p:txBody>
          <a:bodyPr>
            <a:normAutofit/>
          </a:bodyPr>
          <a:lstStyle/>
          <a:p>
            <a:pPr algn="just"/>
            <a:r>
              <a:rPr lang="en-GB" sz="1400" dirty="0"/>
              <a:t>According to available data, the concept of ‘youth’ is </a:t>
            </a:r>
            <a:r>
              <a:rPr lang="en-GB" sz="1400" b="1" dirty="0"/>
              <a:t>not clearly defined</a:t>
            </a:r>
            <a:r>
              <a:rPr lang="en-GB" sz="1400" dirty="0"/>
              <a:t> in Greece. While the National Report states that, in line with the EU standards, youth represents that part of the Greek population aged between 15 and 29, the </a:t>
            </a:r>
            <a:r>
              <a:rPr lang="en-US" sz="1400" dirty="0"/>
              <a:t>European Knowledge Centre for </a:t>
            </a:r>
            <a:r>
              <a:rPr lang="en-US" sz="1400" dirty="0" smtClean="0"/>
              <a:t>Youth</a:t>
            </a:r>
            <a:r>
              <a:rPr lang="en-GB" sz="1400" dirty="0" smtClean="0"/>
              <a:t> </a:t>
            </a:r>
            <a:r>
              <a:rPr lang="en-GB" sz="1400" dirty="0"/>
              <a:t>Country sheet (2012) emphasizes that ‘youth policy’ in Greece is targeting young people aged 15–35 years. In some cases, such as ‘young farmers’ for example, the age limit extends up to 40, while statistical definitions of ‘youth’ varies between 15-24, and 15-30. </a:t>
            </a:r>
            <a:endParaRPr lang="en-GB" sz="1400" dirty="0" smtClean="0"/>
          </a:p>
          <a:p>
            <a:pPr algn="just"/>
            <a:r>
              <a:rPr lang="en-GB" sz="1400" dirty="0"/>
              <a:t>At the same time, following wider European and international trends, the youth population in Greece is </a:t>
            </a:r>
            <a:r>
              <a:rPr lang="en-GB" sz="1400" b="1" dirty="0"/>
              <a:t>not an homogeneous group</a:t>
            </a:r>
            <a:r>
              <a:rPr lang="en-GB" sz="1400" dirty="0"/>
              <a:t> but rather diverse  according  to  social,  economic,  ethnic,  religious,  and  other  criteria. </a:t>
            </a:r>
            <a:endParaRPr lang="en-GB" sz="1400" dirty="0" smtClean="0"/>
          </a:p>
          <a:p>
            <a:pPr algn="just"/>
            <a:r>
              <a:rPr lang="en-GB" sz="1400" dirty="0"/>
              <a:t>T</a:t>
            </a:r>
            <a:r>
              <a:rPr lang="en-GB" sz="1400" dirty="0" smtClean="0"/>
              <a:t>he </a:t>
            </a:r>
            <a:r>
              <a:rPr lang="en-GB" sz="1400" dirty="0"/>
              <a:t>main </a:t>
            </a:r>
            <a:r>
              <a:rPr lang="en-GB" sz="1400" b="1" dirty="0"/>
              <a:t>problem</a:t>
            </a:r>
            <a:r>
              <a:rPr lang="en-GB" sz="1400" dirty="0"/>
              <a:t> faced both by the overall population and by young people themselves is </a:t>
            </a:r>
            <a:r>
              <a:rPr lang="en-GB" sz="1400" b="1" dirty="0"/>
              <a:t>unemployment </a:t>
            </a:r>
            <a:r>
              <a:rPr lang="en-GB" sz="1400" dirty="0"/>
              <a:t>(23% and 59% respectively</a:t>
            </a:r>
            <a:r>
              <a:rPr lang="en-GB" sz="1400" dirty="0" smtClean="0"/>
              <a:t>)</a:t>
            </a:r>
          </a:p>
          <a:p>
            <a:pPr algn="just"/>
            <a:r>
              <a:rPr lang="en-GB" sz="1400" dirty="0"/>
              <a:t>In addition, 69.8% of the sample surveyed said that things in their lives are ‘not so good’ and that they feel disappointment, disbelief, fear, fatigue and pessimism about the future. The </a:t>
            </a:r>
            <a:r>
              <a:rPr lang="en-GB" sz="1400" b="1" dirty="0"/>
              <a:t>priorities </a:t>
            </a:r>
            <a:r>
              <a:rPr lang="en-GB" sz="1400" dirty="0"/>
              <a:t>of the new generation of Greeks are, therefore, to find work, education, professional development and financial rewards. Additionally, 65% of young people surveyed said that it is </a:t>
            </a:r>
            <a:r>
              <a:rPr lang="en-GB" sz="1400" b="1" dirty="0"/>
              <a:t>not possible </a:t>
            </a:r>
            <a:r>
              <a:rPr lang="en-GB" sz="1400" dirty="0"/>
              <a:t>to fulfil their dreams and their professional goals inside the country. Adopting a negative attitude towards opportunities for the development of business in Greece, 89.1% of young people believe that there is </a:t>
            </a:r>
            <a:r>
              <a:rPr lang="en-GB" sz="1400" b="1" dirty="0"/>
              <a:t>no future for business in the country. </a:t>
            </a:r>
            <a:r>
              <a:rPr lang="en-GB" sz="1400" dirty="0"/>
              <a:t>Finally, their perspective on the evolution of Greece in the future is also quite </a:t>
            </a:r>
            <a:r>
              <a:rPr lang="en-GB" sz="1400" b="1" dirty="0"/>
              <a:t>pessimistic </a:t>
            </a:r>
            <a:r>
              <a:rPr lang="en-GB" sz="1400" dirty="0"/>
              <a:t>and expressed with the words like ‘crisis’ (70.8%), claiming that the ‘worst is yet to come’ (73.8%).</a:t>
            </a:r>
            <a:r>
              <a:rPr lang="el-GR" sz="1400" dirty="0"/>
              <a:t> </a:t>
            </a:r>
            <a:r>
              <a:rPr lang="en-US" sz="1400" dirty="0"/>
              <a:t>NR (p. 52)</a:t>
            </a:r>
            <a:endParaRPr lang="el-GR" sz="1400" dirty="0"/>
          </a:p>
          <a:p>
            <a:pPr algn="just"/>
            <a:endParaRPr lang="el-GR" sz="1400" dirty="0"/>
          </a:p>
          <a:p>
            <a:pPr marL="0" indent="0" algn="just">
              <a:buNone/>
            </a:pPr>
            <a:endParaRPr lang="ro-RO" sz="14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596026" y="5840600"/>
            <a:ext cx="3803008" cy="1017400"/>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94790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67" y="1298448"/>
            <a:ext cx="8660921" cy="1194586"/>
          </a:xfrm>
        </p:spPr>
        <p:txBody>
          <a:bodyPr>
            <a:normAutofit/>
          </a:bodyPr>
          <a:lstStyle/>
          <a:p>
            <a:pPr algn="ctr"/>
            <a:r>
              <a:rPr lang="en-US" sz="3000" dirty="0"/>
              <a:t>T</a:t>
            </a:r>
            <a:r>
              <a:rPr lang="ro-RO" sz="3000" dirty="0" smtClean="0"/>
              <a:t>he </a:t>
            </a:r>
            <a:r>
              <a:rPr lang="en-US" sz="3000" dirty="0"/>
              <a:t>Institute of Research &amp; Training on European Affairs </a:t>
            </a:r>
            <a:r>
              <a:rPr lang="en-US" sz="3000" dirty="0" smtClean="0"/>
              <a:t> </a:t>
            </a:r>
            <a:r>
              <a:rPr lang="en-US" sz="3000" dirty="0"/>
              <a:t>I.R.T.E.A.</a:t>
            </a:r>
            <a:endParaRPr lang="ro-RO" sz="3000" dirty="0"/>
          </a:p>
        </p:txBody>
      </p:sp>
      <p:sp>
        <p:nvSpPr>
          <p:cNvPr id="3" name="Subtitle 2"/>
          <p:cNvSpPr>
            <a:spLocks noGrp="1"/>
          </p:cNvSpPr>
          <p:nvPr>
            <p:ph type="subTitle" idx="1"/>
          </p:nvPr>
        </p:nvSpPr>
        <p:spPr>
          <a:xfrm>
            <a:off x="827105" y="2562045"/>
            <a:ext cx="7315200" cy="2513642"/>
          </a:xfrm>
        </p:spPr>
        <p:txBody>
          <a:bodyPr>
            <a:normAutofit fontScale="92500" lnSpcReduction="20000"/>
          </a:bodyPr>
          <a:lstStyle/>
          <a:p>
            <a:pPr>
              <a:defRPr/>
            </a:pPr>
            <a:endParaRPr lang="el-GR" sz="2000" b="1" dirty="0"/>
          </a:p>
          <a:p>
            <a:pPr algn="ctr">
              <a:defRPr/>
            </a:pPr>
            <a:endParaRPr lang="en" b="1" dirty="0" smtClean="0">
              <a:solidFill>
                <a:schemeClr val="bg1"/>
              </a:solidFill>
            </a:endParaRPr>
          </a:p>
          <a:p>
            <a:pPr algn="ctr">
              <a:defRPr/>
            </a:pPr>
            <a:r>
              <a:rPr lang="en" dirty="0" smtClean="0">
                <a:solidFill>
                  <a:schemeClr val="bg1"/>
                </a:solidFill>
              </a:rPr>
              <a:t>Office: Favierou 39, 104 38, Athens, Greece  </a:t>
            </a:r>
            <a:r>
              <a:rPr lang="el-GR" dirty="0" smtClean="0">
                <a:solidFill>
                  <a:schemeClr val="bg1"/>
                </a:solidFill>
              </a:rPr>
              <a:t>          </a:t>
            </a:r>
            <a:endParaRPr lang="el-GR" dirty="0">
              <a:solidFill>
                <a:schemeClr val="bg1"/>
              </a:solidFill>
            </a:endParaRPr>
          </a:p>
          <a:p>
            <a:pPr algn="ctr">
              <a:defRPr/>
            </a:pPr>
            <a:r>
              <a:rPr lang="en-US" altLang="el-GR" dirty="0" smtClean="0">
                <a:solidFill>
                  <a:schemeClr val="bg1"/>
                </a:solidFill>
                <a:sym typeface="Montserrat Light"/>
              </a:rPr>
              <a:t>Phone:</a:t>
            </a:r>
            <a:r>
              <a:rPr lang="el-GR" altLang="el-GR" dirty="0" smtClean="0">
                <a:solidFill>
                  <a:schemeClr val="bg1"/>
                </a:solidFill>
                <a:sym typeface="Montserrat Light"/>
              </a:rPr>
              <a:t> </a:t>
            </a:r>
            <a:r>
              <a:rPr lang="en" altLang="el-GR" dirty="0" smtClean="0">
                <a:solidFill>
                  <a:schemeClr val="bg1"/>
                </a:solidFill>
                <a:sym typeface="Montserrat Light"/>
              </a:rPr>
              <a:t>(+</a:t>
            </a:r>
            <a:r>
              <a:rPr lang="en" altLang="el-GR" dirty="0">
                <a:solidFill>
                  <a:schemeClr val="bg1"/>
                </a:solidFill>
                <a:sym typeface="Montserrat Light"/>
              </a:rPr>
              <a:t>30) 2130250217 </a:t>
            </a:r>
            <a:r>
              <a:rPr lang="el-GR" altLang="el-GR" dirty="0">
                <a:solidFill>
                  <a:schemeClr val="bg1"/>
                </a:solidFill>
                <a:sym typeface="Montserrat Light"/>
              </a:rPr>
              <a:t> </a:t>
            </a:r>
          </a:p>
          <a:p>
            <a:pPr algn="ctr">
              <a:defRPr/>
            </a:pPr>
            <a:r>
              <a:rPr lang="el-GR" dirty="0">
                <a:solidFill>
                  <a:schemeClr val="bg1"/>
                </a:solidFill>
                <a:sym typeface="Montserrat Light"/>
              </a:rPr>
              <a:t>       </a:t>
            </a:r>
            <a:r>
              <a:rPr lang="en-US" dirty="0" smtClean="0">
                <a:solidFill>
                  <a:schemeClr val="bg1"/>
                </a:solidFill>
                <a:sym typeface="Montserrat Light"/>
              </a:rPr>
              <a:t>Email:</a:t>
            </a:r>
            <a:r>
              <a:rPr lang="en-US" dirty="0">
                <a:solidFill>
                  <a:schemeClr val="bg1"/>
                </a:solidFill>
                <a:sym typeface="Montserrat Light"/>
              </a:rPr>
              <a:t> </a:t>
            </a:r>
            <a:r>
              <a:rPr lang="en-US" dirty="0" smtClean="0">
                <a:solidFill>
                  <a:schemeClr val="bg1"/>
                </a:solidFill>
              </a:rPr>
              <a:t>irtea.greece@gmail.com</a:t>
            </a:r>
            <a:endParaRPr lang="el-GR" dirty="0">
              <a:solidFill>
                <a:schemeClr val="bg1"/>
              </a:solidFill>
            </a:endParaRPr>
          </a:p>
          <a:p>
            <a:pPr algn="ctr">
              <a:defRPr/>
            </a:pPr>
            <a:r>
              <a:rPr lang="el-GR" dirty="0">
                <a:solidFill>
                  <a:schemeClr val="bg1"/>
                </a:solidFill>
              </a:rPr>
              <a:t>               </a:t>
            </a:r>
            <a:r>
              <a:rPr lang="el-GR" dirty="0">
                <a:solidFill>
                  <a:schemeClr val="bg1"/>
                </a:solidFill>
                <a:hlinkClick r:id="rId2"/>
              </a:rPr>
              <a:t> </a:t>
            </a:r>
            <a:r>
              <a:rPr lang="en-US" dirty="0" smtClean="0">
                <a:solidFill>
                  <a:schemeClr val="bg1"/>
                </a:solidFill>
              </a:rPr>
              <a:t>Website: www.irtea.gr</a:t>
            </a:r>
            <a:endParaRPr lang="el-GR" dirty="0">
              <a:solidFill>
                <a:schemeClr val="bg1"/>
              </a:solidFill>
            </a:endParaRPr>
          </a:p>
          <a:p>
            <a:pPr algn="ctr">
              <a:defRPr/>
            </a:pPr>
            <a:r>
              <a:rPr lang="en-US" dirty="0">
                <a:solidFill>
                  <a:schemeClr val="bg1"/>
                </a:solidFill>
                <a:cs typeface="Arial" pitchFamily="34" charset="0"/>
              </a:rPr>
              <a:t>          </a:t>
            </a:r>
            <a:r>
              <a:rPr lang="en-US" dirty="0" smtClean="0">
                <a:solidFill>
                  <a:schemeClr val="bg1"/>
                </a:solidFill>
                <a:cs typeface="Arial" pitchFamily="34" charset="0"/>
              </a:rPr>
              <a:t>Facebook: @</a:t>
            </a:r>
            <a:r>
              <a:rPr lang="en-US" dirty="0" err="1" smtClean="0">
                <a:solidFill>
                  <a:schemeClr val="bg1"/>
                </a:solidFill>
                <a:cs typeface="Arial" pitchFamily="34" charset="0"/>
              </a:rPr>
              <a:t>I.R.T.E.Agr</a:t>
            </a:r>
            <a:endParaRPr lang="en-US" dirty="0">
              <a:solidFill>
                <a:srgbClr val="00B0F0"/>
              </a:solidFill>
              <a:cs typeface="Arial" pitchFamily="34" charset="0"/>
              <a:hlinkClick r:id="rId3"/>
            </a:endParaRPr>
          </a:p>
          <a:p>
            <a:pPr algn="ctr">
              <a:defRPr/>
            </a:pPr>
            <a:endParaRPr lang="el-GR" dirty="0">
              <a:solidFill>
                <a:srgbClr val="00B0F0"/>
              </a:solidFill>
              <a:latin typeface="Montserrat Light" charset="0"/>
              <a:cs typeface="Arial" pitchFamily="34" charset="0"/>
              <a:hlinkClick r:id="rId3"/>
            </a:endParaRPr>
          </a:p>
          <a:p>
            <a:pPr>
              <a:defRPr/>
            </a:pPr>
            <a:endParaRPr lang="el-GR" sz="2000" dirty="0"/>
          </a:p>
          <a:p>
            <a:pPr>
              <a:defRPr/>
            </a:pPr>
            <a:endParaRPr lang="el-GR" sz="2000" dirty="0"/>
          </a:p>
          <a:p>
            <a:endParaRPr lang="ro-RO" dirty="0">
              <a:solidFill>
                <a:schemeClr val="bg1"/>
              </a:solidFill>
            </a:endParaRPr>
          </a:p>
        </p:txBody>
      </p:sp>
      <p:pic>
        <p:nvPicPr>
          <p:cNvPr id="6" name="Εικόνα 5">
            <a:extLst>
              <a:ext uri="{FF2B5EF4-FFF2-40B4-BE49-F238E27FC236}">
                <a16:creationId xmlns="" xmlns:a16="http://schemas.microsoft.com/office/drawing/2014/main" id="{4530ABCB-DC8B-42D4-AD66-94E2A68CA68E}"/>
              </a:ext>
            </a:extLst>
          </p:cNvPr>
          <p:cNvPicPr>
            <a:picLocks noChangeAspect="1"/>
          </p:cNvPicPr>
          <p:nvPr/>
        </p:nvPicPr>
        <p:blipFill>
          <a:blip r:embed="rId4"/>
          <a:stretch>
            <a:fillRect/>
          </a:stretch>
        </p:blipFill>
        <p:spPr>
          <a:xfrm>
            <a:off x="8607105" y="460699"/>
            <a:ext cx="4265759" cy="3262553"/>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849" y="5967495"/>
            <a:ext cx="4553712" cy="694944"/>
          </a:xfrm>
          <a:prstGeom prst="rect">
            <a:avLst/>
          </a:prstGeom>
        </p:spPr>
      </p:pic>
    </p:spTree>
    <p:extLst>
      <p:ext uri="{BB962C8B-B14F-4D97-AF65-F5344CB8AC3E}">
        <p14:creationId xmlns:p14="http://schemas.microsoft.com/office/powerpoint/2010/main" val="116636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Young people in Greece</a:t>
            </a:r>
            <a:endParaRPr lang="ro-RO" sz="3200" dirty="0"/>
          </a:p>
        </p:txBody>
      </p:sp>
      <p:sp>
        <p:nvSpPr>
          <p:cNvPr id="3" name="Content Placeholder 2"/>
          <p:cNvSpPr>
            <a:spLocks noGrp="1"/>
          </p:cNvSpPr>
          <p:nvPr>
            <p:ph idx="1"/>
          </p:nvPr>
        </p:nvSpPr>
        <p:spPr>
          <a:xfrm>
            <a:off x="3852016" y="793973"/>
            <a:ext cx="7315200" cy="5622439"/>
          </a:xfrm>
        </p:spPr>
        <p:txBody>
          <a:bodyPr>
            <a:normAutofit/>
          </a:bodyPr>
          <a:lstStyle/>
          <a:p>
            <a:pPr algn="just"/>
            <a:r>
              <a:rPr lang="en-GB" sz="1400" dirty="0" smtClean="0"/>
              <a:t>As a </a:t>
            </a:r>
            <a:r>
              <a:rPr lang="en-GB" sz="1400" dirty="0"/>
              <a:t>result of limited employment opportunities, young people in Greece face many obstacles along their </a:t>
            </a:r>
            <a:r>
              <a:rPr lang="en-GB" sz="1400" b="1" dirty="0"/>
              <a:t>transitional trajectories</a:t>
            </a:r>
            <a:r>
              <a:rPr lang="en-GB" sz="1400" dirty="0"/>
              <a:t> to adulthood in times of economic crisis, often remaining dependent on their families. Uncertainty, inequality, and exclusion among young people is increasing. It is not surprising, therefore, that the family (still) represents the most important value (51%), and probably the main source of support for a majority of contemporary youth in Greece (NR, p.53), making it one of the most ‘familial’ countries in Europe, in terms of both culture and social policy. </a:t>
            </a:r>
            <a:endParaRPr lang="en-GB" sz="1400" dirty="0" smtClean="0"/>
          </a:p>
          <a:p>
            <a:pPr algn="just"/>
            <a:r>
              <a:rPr lang="en-GB" sz="1400" dirty="0"/>
              <a:t>At the same time, young people represent the most vulnerable group in the </a:t>
            </a:r>
            <a:r>
              <a:rPr lang="en-GB" sz="1400" b="1" dirty="0"/>
              <a:t>labour market </a:t>
            </a:r>
            <a:r>
              <a:rPr lang="en-GB" sz="1400" dirty="0"/>
              <a:t>in Greece. While the National </a:t>
            </a:r>
            <a:r>
              <a:rPr lang="en-GB" sz="1400" dirty="0" smtClean="0"/>
              <a:t>Report (p.52) </a:t>
            </a:r>
            <a:r>
              <a:rPr lang="en-GB" sz="1400" dirty="0"/>
              <a:t>shows that the most important features that working young people seek from their jobs are safety (permanency) and economic comfort (money), paradoxically, they are often forced to accept jobs with an uncertain future, low wages, temporary contracts, and without (sufficient) social insurance. This uncertainty influences negatively the </a:t>
            </a:r>
            <a:r>
              <a:rPr lang="en-GB" sz="1400" b="1" dirty="0"/>
              <a:t>autonomy</a:t>
            </a:r>
            <a:r>
              <a:rPr lang="en-GB" sz="1400" dirty="0"/>
              <a:t> and the </a:t>
            </a:r>
            <a:r>
              <a:rPr lang="en-GB" sz="1400" b="1" dirty="0"/>
              <a:t>independence</a:t>
            </a:r>
            <a:r>
              <a:rPr lang="en-GB" sz="1400" dirty="0"/>
              <a:t> of young people. </a:t>
            </a:r>
            <a:endParaRPr lang="en-GB" sz="1400" dirty="0" smtClean="0"/>
          </a:p>
          <a:p>
            <a:pPr algn="just"/>
            <a:r>
              <a:rPr lang="en-GB" sz="1400" dirty="0"/>
              <a:t>Furthermore, although there are no available data on the impact of the crisis on the mental health of the youth population in Greece, experts (</a:t>
            </a:r>
            <a:r>
              <a:rPr lang="en-GB" sz="1400" dirty="0" err="1"/>
              <a:t>Kolaitis</a:t>
            </a:r>
            <a:r>
              <a:rPr lang="en-GB" sz="1400" dirty="0"/>
              <a:t> 2013) stress that: ‘... it is well known that in periods of crisis, children and adolescents can be affected because their parents may adopt a less supportive and without control attitude towards their offspring</a:t>
            </a:r>
            <a:r>
              <a:rPr lang="en-GB" sz="1400" i="1" dirty="0"/>
              <a:t>’</a:t>
            </a:r>
            <a:r>
              <a:rPr lang="en-GB" sz="1400" dirty="0"/>
              <a:t>. </a:t>
            </a:r>
            <a:endParaRPr lang="en-GB" sz="1400" dirty="0" smtClean="0"/>
          </a:p>
          <a:p>
            <a:pPr algn="just"/>
            <a:r>
              <a:rPr lang="en-GB" sz="1400" dirty="0"/>
              <a:t>Finally, the National Report </a:t>
            </a:r>
            <a:r>
              <a:rPr lang="en-GB" sz="1400" dirty="0" smtClean="0"/>
              <a:t>records </a:t>
            </a:r>
            <a:r>
              <a:rPr lang="en-GB" sz="1400" dirty="0"/>
              <a:t>that 45.8% of young people do not</a:t>
            </a:r>
            <a:r>
              <a:rPr lang="en-GB" sz="1400" b="1" dirty="0"/>
              <a:t> trust</a:t>
            </a:r>
            <a:r>
              <a:rPr lang="en-GB" sz="1400" dirty="0"/>
              <a:t> any public authority that is supposed to defend the interests of their generation. The percentage of youth that declares trust in political parties, trade unions, politicians, and students political parties is very low. On the other hand, 78.1% of respondents  said  that  young  people  are  willing  to  organise  and  express  themselves  in alternative ways of participation </a:t>
            </a:r>
            <a:r>
              <a:rPr lang="en-GB" sz="1400" dirty="0" smtClean="0"/>
              <a:t>such </a:t>
            </a:r>
            <a:r>
              <a:rPr lang="en-GB" sz="1400" dirty="0"/>
              <a:t>as protest-marches, strikes, or online communities. Reflecting on the broader European trends</a:t>
            </a:r>
            <a:r>
              <a:rPr lang="en-GB" sz="1400" dirty="0" smtClean="0"/>
              <a:t>, trust </a:t>
            </a:r>
            <a:r>
              <a:rPr lang="en-GB" sz="1400" dirty="0"/>
              <a:t>in key public institutions, governments and parliaments has fallen over the past five years, but it is significant to note that the largest declines are most obvious in those countries facing the most serious economic difficulties, such as Spain and </a:t>
            </a:r>
            <a:r>
              <a:rPr lang="en-GB" sz="1400" b="1" dirty="0"/>
              <a:t>Greece</a:t>
            </a:r>
            <a:r>
              <a:rPr lang="en-GB" sz="1400" dirty="0"/>
              <a:t>. </a:t>
            </a:r>
            <a:endParaRPr lang="el-GR" sz="1400" dirty="0"/>
          </a:p>
          <a:p>
            <a:pPr algn="just"/>
            <a:endParaRPr lang="el-GR" sz="1200" dirty="0"/>
          </a:p>
          <a:p>
            <a:pPr algn="just"/>
            <a:endParaRPr lang="ro-RO" sz="12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71632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Youth Work</a:t>
            </a:r>
            <a:endParaRPr lang="ro-RO" sz="3200" dirty="0"/>
          </a:p>
        </p:txBody>
      </p:sp>
      <p:sp>
        <p:nvSpPr>
          <p:cNvPr id="3" name="Content Placeholder 2"/>
          <p:cNvSpPr>
            <a:spLocks noGrp="1"/>
          </p:cNvSpPr>
          <p:nvPr>
            <p:ph idx="1"/>
          </p:nvPr>
        </p:nvSpPr>
        <p:spPr/>
        <p:txBody>
          <a:bodyPr>
            <a:normAutofit fontScale="92500" lnSpcReduction="20000"/>
          </a:bodyPr>
          <a:lstStyle/>
          <a:p>
            <a:pPr algn="just"/>
            <a:endParaRPr lang="sr-Latn-ME" sz="1600" dirty="0">
              <a:cs typeface="Arial" pitchFamily="34" charset="0"/>
            </a:endParaRPr>
          </a:p>
          <a:p>
            <a:pPr algn="just"/>
            <a:r>
              <a:rPr lang="x-none" sz="1900" dirty="0">
                <a:solidFill>
                  <a:schemeClr val="tx1"/>
                </a:solidFill>
                <a:cs typeface="Arial" pitchFamily="34" charset="0"/>
              </a:rPr>
              <a:t>N</a:t>
            </a:r>
            <a:r>
              <a:rPr lang="en-GB" sz="1900" dirty="0">
                <a:solidFill>
                  <a:schemeClr val="tx1"/>
                </a:solidFill>
                <a:cs typeface="Arial" pitchFamily="34" charset="0"/>
              </a:rPr>
              <a:t>o institutional definition and recognition</a:t>
            </a:r>
            <a:r>
              <a:rPr lang="x-none" sz="1900" dirty="0">
                <a:solidFill>
                  <a:schemeClr val="tx1"/>
                </a:solidFill>
                <a:cs typeface="Arial" pitchFamily="34" charset="0"/>
              </a:rPr>
              <a:t> –</a:t>
            </a:r>
            <a:r>
              <a:rPr lang="en-GB" sz="1900" dirty="0">
                <a:solidFill>
                  <a:schemeClr val="tx1"/>
                </a:solidFill>
                <a:cs typeface="Arial" pitchFamily="34" charset="0"/>
              </a:rPr>
              <a:t> but ‘youth work’ does exist as a social practice. It constitutes an integral part of educational and welfare work and plays a role in supporting young people’s safe and healthy transition to adult life</a:t>
            </a:r>
            <a:r>
              <a:rPr lang="x-none" sz="1900" dirty="0">
                <a:solidFill>
                  <a:schemeClr val="tx1"/>
                </a:solidFill>
                <a:cs typeface="Arial" pitchFamily="34" charset="0"/>
              </a:rPr>
              <a:t> (yet</a:t>
            </a:r>
            <a:r>
              <a:rPr lang="en-GB" sz="1900" dirty="0">
                <a:solidFill>
                  <a:schemeClr val="tx1"/>
                </a:solidFill>
                <a:cs typeface="Arial" pitchFamily="34" charset="0"/>
              </a:rPr>
              <a:t> remaining</a:t>
            </a:r>
            <a:r>
              <a:rPr lang="x-none" sz="1900" dirty="0">
                <a:solidFill>
                  <a:schemeClr val="tx1"/>
                </a:solidFill>
                <a:cs typeface="Arial" pitchFamily="34" charset="0"/>
              </a:rPr>
              <a:t> mainly </a:t>
            </a:r>
            <a:r>
              <a:rPr lang="en-GB" sz="1900" dirty="0">
                <a:solidFill>
                  <a:schemeClr val="tx1"/>
                </a:solidFill>
                <a:cs typeface="Arial" pitchFamily="34" charset="0"/>
              </a:rPr>
              <a:t>leisure-time </a:t>
            </a:r>
            <a:r>
              <a:rPr lang="en-GB" sz="1900" dirty="0" smtClean="0">
                <a:solidFill>
                  <a:schemeClr val="tx1"/>
                </a:solidFill>
                <a:cs typeface="Arial" pitchFamily="34" charset="0"/>
              </a:rPr>
              <a:t>activities</a:t>
            </a:r>
            <a:r>
              <a:rPr lang="x-none" sz="1900" dirty="0" smtClean="0">
                <a:solidFill>
                  <a:schemeClr val="tx1"/>
                </a:solidFill>
                <a:cs typeface="Arial" pitchFamily="34" charset="0"/>
              </a:rPr>
              <a:t>).</a:t>
            </a:r>
            <a:endParaRPr lang="en-GB" sz="1900" dirty="0">
              <a:solidFill>
                <a:schemeClr val="tx1"/>
              </a:solidFill>
              <a:cs typeface="Arial" pitchFamily="34" charset="0"/>
            </a:endParaRPr>
          </a:p>
          <a:p>
            <a:pPr marL="0" indent="0" algn="just">
              <a:buNone/>
            </a:pPr>
            <a:r>
              <a:rPr lang="en-GB" sz="1900" dirty="0">
                <a:solidFill>
                  <a:schemeClr val="tx1"/>
                </a:solidFill>
                <a:cs typeface="Arial" pitchFamily="34" charset="0"/>
              </a:rPr>
              <a:t> </a:t>
            </a:r>
            <a:endParaRPr lang="x-none" sz="1900" dirty="0">
              <a:solidFill>
                <a:schemeClr val="tx1"/>
              </a:solidFill>
              <a:cs typeface="Arial" pitchFamily="34" charset="0"/>
            </a:endParaRPr>
          </a:p>
          <a:p>
            <a:pPr algn="just"/>
            <a:r>
              <a:rPr lang="en-GB" sz="1900" dirty="0">
                <a:solidFill>
                  <a:schemeClr val="tx1"/>
                </a:solidFill>
                <a:cs typeface="Arial" pitchFamily="34" charset="0"/>
              </a:rPr>
              <a:t>To some extent, there is already a sense of an emergent youth work profession that, if facilitated properly, could have a transformative effect in working for, with and about the energisation and engagement of youth in Greece</a:t>
            </a:r>
            <a:r>
              <a:rPr lang="sr-Latn-ME" sz="1900" dirty="0">
                <a:solidFill>
                  <a:schemeClr val="tx1"/>
                </a:solidFill>
                <a:cs typeface="Arial" pitchFamily="34" charset="0"/>
              </a:rPr>
              <a:t> - th</a:t>
            </a:r>
            <a:r>
              <a:rPr lang="en-GB" sz="1900" dirty="0">
                <a:solidFill>
                  <a:schemeClr val="tx1"/>
                </a:solidFill>
                <a:cs typeface="Arial" pitchFamily="34" charset="0"/>
              </a:rPr>
              <a:t>e </a:t>
            </a:r>
            <a:r>
              <a:rPr lang="en-US" sz="1900" dirty="0" smtClean="0">
                <a:solidFill>
                  <a:schemeClr val="tx1"/>
                </a:solidFill>
                <a:cs typeface="Arial" pitchFamily="34" charset="0"/>
              </a:rPr>
              <a:t>recognition </a:t>
            </a:r>
            <a:r>
              <a:rPr lang="en-US" sz="1900" dirty="0">
                <a:solidFill>
                  <a:schemeClr val="tx1"/>
                </a:solidFill>
                <a:cs typeface="Arial" pitchFamily="34" charset="0"/>
              </a:rPr>
              <a:t>and visibility of youth work remain key issues</a:t>
            </a:r>
            <a:r>
              <a:rPr lang="x-none" sz="1900" dirty="0">
                <a:solidFill>
                  <a:schemeClr val="tx1"/>
                </a:solidFill>
                <a:cs typeface="Arial" pitchFamily="34" charset="0"/>
              </a:rPr>
              <a:t>.</a:t>
            </a:r>
          </a:p>
          <a:p>
            <a:pPr algn="just"/>
            <a:endParaRPr lang="en-US" sz="1900" dirty="0">
              <a:solidFill>
                <a:schemeClr val="tx1"/>
              </a:solidFill>
              <a:cs typeface="Arial" pitchFamily="34" charset="0"/>
            </a:endParaRPr>
          </a:p>
          <a:p>
            <a:pPr lvl="0" algn="just"/>
            <a:r>
              <a:rPr lang="en-US" sz="1900" dirty="0">
                <a:solidFill>
                  <a:schemeClr val="tx1"/>
                </a:solidFill>
                <a:cs typeface="Arial" pitchFamily="34" charset="0"/>
              </a:rPr>
              <a:t>No tradition of monitoring and documentation of youth work (know - how), and there are also many uncertainties regarding concepts and indicators</a:t>
            </a:r>
            <a:r>
              <a:rPr lang="x-none" sz="1900" dirty="0">
                <a:solidFill>
                  <a:schemeClr val="tx1"/>
                </a:solidFill>
                <a:cs typeface="Arial" pitchFamily="34" charset="0"/>
              </a:rPr>
              <a:t>.</a:t>
            </a:r>
          </a:p>
          <a:p>
            <a:pPr lvl="0" algn="just">
              <a:buNone/>
            </a:pPr>
            <a:endParaRPr lang="en-US" sz="1900" dirty="0">
              <a:solidFill>
                <a:schemeClr val="tx1"/>
              </a:solidFill>
              <a:cs typeface="Arial" pitchFamily="34" charset="0"/>
            </a:endParaRPr>
          </a:p>
          <a:p>
            <a:pPr algn="just"/>
            <a:r>
              <a:rPr lang="x-none" sz="1900" dirty="0" smtClean="0">
                <a:solidFill>
                  <a:schemeClr val="tx1"/>
                </a:solidFill>
                <a:cs typeface="Arial" pitchFamily="34" charset="0"/>
              </a:rPr>
              <a:t>P</a:t>
            </a:r>
            <a:r>
              <a:rPr lang="en-US" sz="1900" dirty="0" err="1" smtClean="0">
                <a:solidFill>
                  <a:schemeClr val="tx1"/>
                </a:solidFill>
                <a:cs typeface="Arial" pitchFamily="34" charset="0"/>
              </a:rPr>
              <a:t>rofessionals</a:t>
            </a:r>
            <a:r>
              <a:rPr lang="en-US" sz="1900" dirty="0" smtClean="0">
                <a:solidFill>
                  <a:schemeClr val="tx1"/>
                </a:solidFill>
                <a:cs typeface="Arial" pitchFamily="34" charset="0"/>
              </a:rPr>
              <a:t> </a:t>
            </a:r>
            <a:r>
              <a:rPr lang="en-US" sz="1900" dirty="0">
                <a:solidFill>
                  <a:schemeClr val="tx1"/>
                </a:solidFill>
                <a:cs typeface="Arial" pitchFamily="34" charset="0"/>
              </a:rPr>
              <a:t>involved in ‘youth work’ </a:t>
            </a:r>
            <a:r>
              <a:rPr lang="x-none" sz="1900" dirty="0">
                <a:solidFill>
                  <a:schemeClr val="tx1"/>
                </a:solidFill>
                <a:cs typeface="Arial" pitchFamily="34" charset="0"/>
              </a:rPr>
              <a:t>-</a:t>
            </a:r>
            <a:r>
              <a:rPr lang="en-US" sz="1900" dirty="0">
                <a:solidFill>
                  <a:schemeClr val="tx1"/>
                </a:solidFill>
                <a:cs typeface="Arial" pitchFamily="34" charset="0"/>
              </a:rPr>
              <a:t> not satisfied with the current status of this field. In particular, they believe that youth work services should assume a more prominent and comprehensive role in Greek society and that more coordinated efforts should be made in this direction.</a:t>
            </a:r>
            <a:endParaRPr lang="sr-Latn-ME" sz="1900" dirty="0">
              <a:solidFill>
                <a:schemeClr val="tx1"/>
              </a:solidFill>
              <a:cs typeface="Arial" pitchFamily="34" charset="0"/>
            </a:endParaRPr>
          </a:p>
          <a:p>
            <a:pPr algn="just"/>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3650584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bg1"/>
                </a:solidFill>
                <a:cs typeface="Arial" pitchFamily="34" charset="0"/>
              </a:rPr>
              <a:t>C</a:t>
            </a:r>
            <a:r>
              <a:rPr lang="x-none" sz="3200" b="1" dirty="0">
                <a:solidFill>
                  <a:schemeClr val="bg1"/>
                </a:solidFill>
                <a:cs typeface="Arial" pitchFamily="34" charset="0"/>
              </a:rPr>
              <a:t>OVERAGE</a:t>
            </a:r>
            <a:r>
              <a:rPr lang="en-GB" sz="3200" b="1" dirty="0">
                <a:solidFill>
                  <a:schemeClr val="bg1"/>
                </a:solidFill>
                <a:cs typeface="Arial" pitchFamily="34" charset="0"/>
              </a:rPr>
              <a:t> (geographical areas, social groups, policy domains)</a:t>
            </a:r>
            <a:r>
              <a:rPr lang="x-none" sz="3200" b="1" dirty="0">
                <a:solidFill>
                  <a:schemeClr val="bg1"/>
                </a:solidFill>
                <a:cs typeface="Arial" pitchFamily="34" charset="0"/>
              </a:rPr>
              <a:t> </a:t>
            </a: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x-none" sz="1600" dirty="0">
                <a:latin typeface="+mj-lt"/>
                <a:cs typeface="Arial" pitchFamily="34" charset="0"/>
              </a:rPr>
              <a:t>T</a:t>
            </a:r>
            <a:r>
              <a:rPr lang="en-GB" sz="1600" dirty="0">
                <a:latin typeface="+mj-lt"/>
                <a:cs typeface="Arial" pitchFamily="34" charset="0"/>
              </a:rPr>
              <a:t>he youth </a:t>
            </a:r>
            <a:r>
              <a:rPr lang="x-none" sz="1600" dirty="0">
                <a:latin typeface="+mj-lt"/>
                <a:cs typeface="Arial" pitchFamily="34" charset="0"/>
              </a:rPr>
              <a:t>related </a:t>
            </a:r>
            <a:r>
              <a:rPr lang="en-GB" sz="1600" dirty="0" smtClean="0">
                <a:latin typeface="+mj-lt"/>
                <a:cs typeface="Arial" pitchFamily="34" charset="0"/>
              </a:rPr>
              <a:t>policies</a:t>
            </a:r>
            <a:r>
              <a:rPr lang="x-none" sz="1600" dirty="0" smtClean="0">
                <a:latin typeface="+mj-lt"/>
                <a:cs typeface="Arial" pitchFamily="34" charset="0"/>
              </a:rPr>
              <a:t> </a:t>
            </a:r>
            <a:r>
              <a:rPr lang="en-GB" sz="1600" dirty="0">
                <a:latin typeface="+mj-lt"/>
                <a:cs typeface="Arial" pitchFamily="34" charset="0"/>
              </a:rPr>
              <a:t>in Greece </a:t>
            </a:r>
            <a:r>
              <a:rPr lang="x-none" sz="1600" dirty="0">
                <a:latin typeface="+mj-lt"/>
                <a:cs typeface="Arial" pitchFamily="34" charset="0"/>
              </a:rPr>
              <a:t>are</a:t>
            </a:r>
            <a:r>
              <a:rPr lang="en-GB" sz="1600" dirty="0">
                <a:latin typeface="+mj-lt"/>
                <a:cs typeface="Arial" pitchFamily="34" charset="0"/>
              </a:rPr>
              <a:t> centralized</a:t>
            </a:r>
            <a:r>
              <a:rPr lang="x-none" sz="1600" dirty="0">
                <a:latin typeface="+mj-lt"/>
                <a:cs typeface="Arial" pitchFamily="34" charset="0"/>
              </a:rPr>
              <a:t>, based</a:t>
            </a:r>
            <a:r>
              <a:rPr lang="en-GB" sz="1600" dirty="0">
                <a:latin typeface="+mj-lt"/>
                <a:cs typeface="Arial" pitchFamily="34" charset="0"/>
              </a:rPr>
              <a:t> on a top-down approach</a:t>
            </a:r>
            <a:r>
              <a:rPr lang="x-none" sz="1600" dirty="0">
                <a:latin typeface="+mj-lt"/>
                <a:cs typeface="Arial" pitchFamily="34" charset="0"/>
              </a:rPr>
              <a:t>, weak links </a:t>
            </a:r>
            <a:r>
              <a:rPr lang="en-GB" sz="1600" dirty="0" smtClean="0">
                <a:latin typeface="+mj-lt"/>
                <a:cs typeface="Arial" pitchFamily="34" charset="0"/>
              </a:rPr>
              <a:t>between</a:t>
            </a:r>
            <a:r>
              <a:rPr lang="x-none" sz="1600" dirty="0" smtClean="0">
                <a:latin typeface="+mj-lt"/>
                <a:cs typeface="Arial" pitchFamily="34" charset="0"/>
              </a:rPr>
              <a:t> </a:t>
            </a:r>
            <a:r>
              <a:rPr lang="x-none" sz="1600" dirty="0">
                <a:latin typeface="+mj-lt"/>
                <a:cs typeface="Arial" pitchFamily="34" charset="0"/>
              </a:rPr>
              <a:t>national – regional, and inter-regional layers.</a:t>
            </a:r>
          </a:p>
          <a:p>
            <a:pPr algn="just"/>
            <a:endParaRPr lang="x-none" sz="1600" dirty="0">
              <a:latin typeface="+mj-lt"/>
              <a:cs typeface="Arial" pitchFamily="34" charset="0"/>
            </a:endParaRPr>
          </a:p>
          <a:p>
            <a:pPr algn="just"/>
            <a:r>
              <a:rPr lang="x-none" sz="1600" dirty="0">
                <a:latin typeface="+mj-lt"/>
                <a:cs typeface="Arial" pitchFamily="34" charset="0"/>
              </a:rPr>
              <a:t> </a:t>
            </a:r>
            <a:r>
              <a:rPr lang="en-US" sz="1600" dirty="0" smtClean="0">
                <a:latin typeface="+mj-lt"/>
                <a:cs typeface="Arial" pitchFamily="34" charset="0"/>
              </a:rPr>
              <a:t>A step in the right direction was the recent </a:t>
            </a:r>
            <a:r>
              <a:rPr lang="en-GB" sz="1600" dirty="0" smtClean="0">
                <a:latin typeface="+mj-lt"/>
                <a:cs typeface="Arial" pitchFamily="34" charset="0"/>
              </a:rPr>
              <a:t>reform </a:t>
            </a:r>
            <a:r>
              <a:rPr lang="en-GB" sz="1600" dirty="0">
                <a:latin typeface="+mj-lt"/>
                <a:cs typeface="Arial" pitchFamily="34" charset="0"/>
              </a:rPr>
              <a:t>of the administrative system, towards delegating authority for </a:t>
            </a:r>
            <a:r>
              <a:rPr lang="x-none" sz="1600" dirty="0">
                <a:latin typeface="+mj-lt"/>
                <a:cs typeface="Arial" pitchFamily="34" charset="0"/>
              </a:rPr>
              <a:t>youth </a:t>
            </a:r>
            <a:r>
              <a:rPr lang="en-GB" sz="1600" dirty="0">
                <a:latin typeface="+mj-lt"/>
                <a:cs typeface="Arial" pitchFamily="34" charset="0"/>
              </a:rPr>
              <a:t>policy development and implementation to the lower layers </a:t>
            </a:r>
            <a:r>
              <a:rPr lang="x-none" sz="1600" dirty="0">
                <a:latin typeface="+mj-lt"/>
                <a:cs typeface="Arial" pitchFamily="34" charset="0"/>
              </a:rPr>
              <a:t>(</a:t>
            </a:r>
            <a:r>
              <a:rPr lang="en-GB" sz="1600" dirty="0">
                <a:latin typeface="+mj-lt"/>
                <a:cs typeface="Arial" pitchFamily="34" charset="0"/>
              </a:rPr>
              <a:t>regional and local</a:t>
            </a:r>
            <a:r>
              <a:rPr lang="x-none" sz="1600" dirty="0">
                <a:latin typeface="+mj-lt"/>
                <a:cs typeface="Arial" pitchFamily="34" charset="0"/>
              </a:rPr>
              <a:t>)</a:t>
            </a:r>
            <a:r>
              <a:rPr lang="en-GB" sz="1600" dirty="0">
                <a:latin typeface="+mj-lt"/>
                <a:cs typeface="Arial" pitchFamily="34" charset="0"/>
              </a:rPr>
              <a:t>.</a:t>
            </a:r>
            <a:endParaRPr lang="x-none" sz="1600" dirty="0">
              <a:latin typeface="+mj-lt"/>
              <a:cs typeface="Arial" pitchFamily="34" charset="0"/>
            </a:endParaRPr>
          </a:p>
          <a:p>
            <a:pPr algn="just"/>
            <a:endParaRPr lang="x-none" sz="1600" dirty="0">
              <a:latin typeface="+mj-lt"/>
              <a:cs typeface="Arial" pitchFamily="34" charset="0"/>
            </a:endParaRPr>
          </a:p>
          <a:p>
            <a:pPr algn="just"/>
            <a:r>
              <a:rPr lang="x-none" sz="1600" dirty="0">
                <a:latin typeface="+mj-lt"/>
                <a:cs typeface="Arial" pitchFamily="34" charset="0"/>
              </a:rPr>
              <a:t>T</a:t>
            </a:r>
            <a:r>
              <a:rPr lang="en-GB" sz="1600" dirty="0">
                <a:latin typeface="+mj-lt"/>
                <a:cs typeface="Arial" pitchFamily="34" charset="0"/>
              </a:rPr>
              <a:t>he main challenge</a:t>
            </a:r>
            <a:r>
              <a:rPr lang="x-none" sz="1600" dirty="0">
                <a:latin typeface="+mj-lt"/>
                <a:cs typeface="Arial" pitchFamily="34" charset="0"/>
              </a:rPr>
              <a:t> (</a:t>
            </a:r>
            <a:r>
              <a:rPr lang="en-GB" sz="1600" dirty="0">
                <a:latin typeface="+mj-lt"/>
                <a:cs typeface="Arial" pitchFamily="34" charset="0"/>
              </a:rPr>
              <a:t>especially at the local level</a:t>
            </a:r>
            <a:r>
              <a:rPr lang="x-none" sz="1600" dirty="0">
                <a:latin typeface="+mj-lt"/>
                <a:cs typeface="Arial" pitchFamily="34" charset="0"/>
              </a:rPr>
              <a:t>):</a:t>
            </a:r>
            <a:r>
              <a:rPr lang="en-GB" sz="1600" dirty="0">
                <a:latin typeface="+mj-lt"/>
                <a:cs typeface="Arial" pitchFamily="34" charset="0"/>
              </a:rPr>
              <a:t> to address and overcome differences and establish new integrated forms of governance among merged municipalities, a</a:t>
            </a:r>
            <a:r>
              <a:rPr lang="x-none" sz="1600" dirty="0">
                <a:latin typeface="+mj-lt"/>
                <a:cs typeface="Arial" pitchFamily="34" charset="0"/>
              </a:rPr>
              <a:t>nd</a:t>
            </a:r>
            <a:r>
              <a:rPr lang="en-GB" sz="1600" dirty="0">
                <a:latin typeface="+mj-lt"/>
                <a:cs typeface="Arial" pitchFamily="34" charset="0"/>
              </a:rPr>
              <a:t> to develop co-operation with other newly established municipalities (having in mind the constraints of their budgets), but also with respective national governing structures.</a:t>
            </a:r>
            <a:endParaRPr lang="en-US" sz="1600" dirty="0">
              <a:latin typeface="+mj-lt"/>
              <a:cs typeface="Arial" pitchFamily="34" charset="0"/>
            </a:endParaRPr>
          </a:p>
          <a:p>
            <a:pPr algn="just"/>
            <a:endParaRPr lang="ro-RO" sz="1600" dirty="0">
              <a:latin typeface="+mj-lt"/>
            </a:endParaRPr>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1744223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3200" b="1" dirty="0">
                <a:solidFill>
                  <a:schemeClr val="bg1"/>
                </a:solidFill>
                <a:cs typeface="Arial" pitchFamily="34" charset="0"/>
              </a:rPr>
              <a:t/>
            </a:r>
            <a:br>
              <a:rPr lang="x-none" sz="3200" b="1" dirty="0">
                <a:solidFill>
                  <a:schemeClr val="bg1"/>
                </a:solidFill>
                <a:cs typeface="Arial" pitchFamily="34" charset="0"/>
              </a:rPr>
            </a:br>
            <a:r>
              <a:rPr lang="x-none" sz="3200" b="1" dirty="0">
                <a:solidFill>
                  <a:schemeClr val="bg1"/>
                </a:solidFill>
                <a:cs typeface="Arial" pitchFamily="34" charset="0"/>
              </a:rPr>
              <a:t/>
            </a:r>
            <a:br>
              <a:rPr lang="x-none" sz="3200" b="1" dirty="0">
                <a:solidFill>
                  <a:schemeClr val="bg1"/>
                </a:solidFill>
                <a:cs typeface="Arial" pitchFamily="34" charset="0"/>
              </a:rPr>
            </a:br>
            <a:r>
              <a:rPr lang="en-US" sz="3200" b="1" dirty="0">
                <a:solidFill>
                  <a:schemeClr val="bg1"/>
                </a:solidFill>
                <a:cs typeface="Arial" pitchFamily="34" charset="0"/>
              </a:rPr>
              <a:t>Youth employment</a:t>
            </a:r>
            <a:r>
              <a:rPr lang="en-US" sz="3200" dirty="0">
                <a:solidFill>
                  <a:schemeClr val="bg1"/>
                </a:solidFill>
                <a:cs typeface="Arial" pitchFamily="34" charset="0"/>
              </a:rPr>
              <a:t/>
            </a:r>
            <a:br>
              <a:rPr lang="en-US" sz="3200" dirty="0">
                <a:solidFill>
                  <a:schemeClr val="bg1"/>
                </a:solidFill>
                <a:cs typeface="Arial" pitchFamily="34" charset="0"/>
              </a:rPr>
            </a:br>
            <a:endParaRPr lang="ro-RO" sz="3200" dirty="0">
              <a:solidFill>
                <a:schemeClr val="bg1"/>
              </a:solidFill>
            </a:endParaRPr>
          </a:p>
        </p:txBody>
      </p:sp>
      <p:sp>
        <p:nvSpPr>
          <p:cNvPr id="3" name="Content Placeholder 2"/>
          <p:cNvSpPr>
            <a:spLocks noGrp="1"/>
          </p:cNvSpPr>
          <p:nvPr>
            <p:ph idx="1"/>
          </p:nvPr>
        </p:nvSpPr>
        <p:spPr/>
        <p:txBody>
          <a:bodyPr>
            <a:normAutofit/>
          </a:bodyPr>
          <a:lstStyle/>
          <a:p>
            <a:pPr algn="just"/>
            <a:r>
              <a:rPr lang="en-GB" sz="1600" dirty="0">
                <a:solidFill>
                  <a:schemeClr val="tx1"/>
                </a:solidFill>
                <a:cs typeface="Arial" pitchFamily="34" charset="0"/>
              </a:rPr>
              <a:t>The </a:t>
            </a:r>
            <a:r>
              <a:rPr lang="en-GB" sz="1600" b="1" dirty="0">
                <a:solidFill>
                  <a:schemeClr val="tx1"/>
                </a:solidFill>
                <a:cs typeface="Arial" pitchFamily="34" charset="0"/>
              </a:rPr>
              <a:t>labour market conditions </a:t>
            </a:r>
            <a:r>
              <a:rPr lang="en-GB" sz="1600" dirty="0">
                <a:solidFill>
                  <a:schemeClr val="tx1"/>
                </a:solidFill>
                <a:cs typeface="Arial" pitchFamily="34" charset="0"/>
              </a:rPr>
              <a:t>in Greece have deteriorated significantly during the global economic crisis, and young people are among the most disadvantaged groups</a:t>
            </a:r>
            <a:r>
              <a:rPr lang="x-none" sz="1600" dirty="0">
                <a:solidFill>
                  <a:schemeClr val="tx1"/>
                </a:solidFill>
                <a:cs typeface="Arial" pitchFamily="34" charset="0"/>
              </a:rPr>
              <a:t>.</a:t>
            </a:r>
          </a:p>
          <a:p>
            <a:pPr algn="just"/>
            <a:endParaRPr lang="x-none" sz="1600" dirty="0">
              <a:solidFill>
                <a:schemeClr val="tx1"/>
              </a:solidFill>
              <a:cs typeface="Arial" pitchFamily="34" charset="0"/>
            </a:endParaRPr>
          </a:p>
          <a:p>
            <a:pPr algn="just"/>
            <a:r>
              <a:rPr lang="x-none" sz="1600" b="1" dirty="0">
                <a:solidFill>
                  <a:schemeClr val="tx1"/>
                </a:solidFill>
                <a:cs typeface="Arial" pitchFamily="34" charset="0"/>
              </a:rPr>
              <a:t>Improving</a:t>
            </a:r>
            <a:r>
              <a:rPr lang="en-GB" sz="1600" dirty="0">
                <a:solidFill>
                  <a:schemeClr val="tx1"/>
                </a:solidFill>
                <a:cs typeface="Arial" pitchFamily="34" charset="0"/>
              </a:rPr>
              <a:t> the performance of youth on the labour market is a crucial challenge in most of the EU member states facing persistent youth unemployment, including Greece.</a:t>
            </a:r>
            <a:endParaRPr lang="x-none" sz="1600" dirty="0">
              <a:solidFill>
                <a:schemeClr val="tx1"/>
              </a:solidFill>
              <a:cs typeface="Arial" pitchFamily="34" charset="0"/>
            </a:endParaRPr>
          </a:p>
          <a:p>
            <a:pPr algn="just"/>
            <a:endParaRPr lang="x-none" sz="1600" dirty="0">
              <a:solidFill>
                <a:schemeClr val="tx1"/>
              </a:solidFill>
              <a:cs typeface="Arial" pitchFamily="34" charset="0"/>
            </a:endParaRPr>
          </a:p>
          <a:p>
            <a:pPr algn="just"/>
            <a:r>
              <a:rPr lang="en-GB" sz="1600" b="1" dirty="0">
                <a:solidFill>
                  <a:schemeClr val="tx1"/>
                </a:solidFill>
                <a:cs typeface="Arial" pitchFamily="34" charset="0"/>
              </a:rPr>
              <a:t>Root causes </a:t>
            </a:r>
            <a:r>
              <a:rPr lang="en-GB" sz="1600" dirty="0">
                <a:solidFill>
                  <a:schemeClr val="tx1"/>
                </a:solidFill>
                <a:cs typeface="Arial" pitchFamily="34" charset="0"/>
              </a:rPr>
              <a:t>of youth unemployment in Greece</a:t>
            </a:r>
            <a:r>
              <a:rPr lang="x-none" sz="1600" dirty="0">
                <a:solidFill>
                  <a:schemeClr val="tx1"/>
                </a:solidFill>
                <a:cs typeface="Arial" pitchFamily="34" charset="0"/>
              </a:rPr>
              <a:t>:</a:t>
            </a:r>
            <a:r>
              <a:rPr lang="en-GB" sz="1600" dirty="0">
                <a:solidFill>
                  <a:schemeClr val="tx1"/>
                </a:solidFill>
                <a:cs typeface="Arial" pitchFamily="34" charset="0"/>
              </a:rPr>
              <a:t> the overall economic situation and the labour market environment (in line with the EU trends), early school leaving, lack of qualifications, lack of work experience, and lack of relevant skills – skills mismatches.</a:t>
            </a:r>
            <a:endParaRPr lang="x-none" sz="1600" dirty="0">
              <a:solidFill>
                <a:schemeClr val="tx1"/>
              </a:solidFill>
              <a:cs typeface="Arial" pitchFamily="34" charset="0"/>
            </a:endParaRPr>
          </a:p>
          <a:p>
            <a:pPr algn="just"/>
            <a:endParaRPr lang="en-US" sz="1600" dirty="0">
              <a:solidFill>
                <a:schemeClr val="tx1"/>
              </a:solidFill>
              <a:cs typeface="Arial" pitchFamily="34" charset="0"/>
            </a:endParaRPr>
          </a:p>
          <a:p>
            <a:pPr algn="just"/>
            <a:r>
              <a:rPr lang="en-US" sz="1600" dirty="0" smtClean="0">
                <a:solidFill>
                  <a:schemeClr val="tx1"/>
                </a:solidFill>
                <a:cs typeface="Arial" pitchFamily="34" charset="0"/>
              </a:rPr>
              <a:t>This confirms </a:t>
            </a:r>
            <a:r>
              <a:rPr lang="en-US" sz="1600" dirty="0">
                <a:solidFill>
                  <a:schemeClr val="tx1"/>
                </a:solidFill>
                <a:cs typeface="Arial" pitchFamily="34" charset="0"/>
              </a:rPr>
              <a:t>the international literature which consistently suggests that the primary factor influencing youth unemployment is the overall economic </a:t>
            </a:r>
            <a:r>
              <a:rPr lang="en-US" sz="1600" b="1" dirty="0">
                <a:solidFill>
                  <a:schemeClr val="tx1"/>
                </a:solidFill>
                <a:cs typeface="Arial" pitchFamily="34" charset="0"/>
              </a:rPr>
              <a:t>c</a:t>
            </a:r>
            <a:r>
              <a:rPr lang="x-none" sz="1600" b="1" dirty="0">
                <a:solidFill>
                  <a:schemeClr val="tx1"/>
                </a:solidFill>
                <a:cs typeface="Arial" pitchFamily="34" charset="0"/>
              </a:rPr>
              <a:t>ontext </a:t>
            </a:r>
            <a:r>
              <a:rPr lang="en-US" sz="1600" dirty="0">
                <a:solidFill>
                  <a:schemeClr val="tx1"/>
                </a:solidFill>
                <a:cs typeface="Arial" pitchFamily="34" charset="0"/>
              </a:rPr>
              <a:t>rather than characteristics of young people themselves.</a:t>
            </a:r>
          </a:p>
          <a:p>
            <a:pPr algn="just"/>
            <a:endParaRPr lang="ro-RO" sz="1600" dirty="0">
              <a:solidFill>
                <a:schemeClr val="tx1"/>
              </a:solidFill>
            </a:endParaRPr>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310835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ro-RO" sz="3200" dirty="0"/>
          </a:p>
        </p:txBody>
      </p:sp>
      <p:sp>
        <p:nvSpPr>
          <p:cNvPr id="3" name="Content Placeholder 2"/>
          <p:cNvSpPr>
            <a:spLocks noGrp="1"/>
          </p:cNvSpPr>
          <p:nvPr>
            <p:ph idx="1"/>
          </p:nvPr>
        </p:nvSpPr>
        <p:spPr/>
        <p:txBody>
          <a:bodyPr>
            <a:normAutofit/>
          </a:bodyPr>
          <a:lstStyle/>
          <a:p>
            <a:pPr algn="just"/>
            <a:r>
              <a:rPr lang="en-US" sz="1600" b="1" dirty="0">
                <a:solidFill>
                  <a:schemeClr val="tx1"/>
                </a:solidFill>
                <a:cs typeface="Arial" pitchFamily="34" charset="0"/>
              </a:rPr>
              <a:t>The risks </a:t>
            </a:r>
            <a:r>
              <a:rPr lang="en-US" sz="1600" dirty="0">
                <a:solidFill>
                  <a:schemeClr val="tx1"/>
                </a:solidFill>
                <a:cs typeface="Arial" pitchFamily="34" charset="0"/>
              </a:rPr>
              <a:t>of a delayed process of transition to the </a:t>
            </a:r>
            <a:r>
              <a:rPr lang="en-US" sz="1600" dirty="0" err="1">
                <a:solidFill>
                  <a:schemeClr val="tx1"/>
                </a:solidFill>
                <a:cs typeface="Arial" pitchFamily="34" charset="0"/>
              </a:rPr>
              <a:t>labour</a:t>
            </a:r>
            <a:r>
              <a:rPr lang="en-US" sz="1600" dirty="0">
                <a:solidFill>
                  <a:schemeClr val="tx1"/>
                </a:solidFill>
                <a:cs typeface="Arial" pitchFamily="34" charset="0"/>
              </a:rPr>
              <a:t> market have a severe impact on the life projects of young people in Greece (and across Europe) in the long-run, as it does affect their access to social security schemes, professional development and, not least, their self-esteem and resilience. </a:t>
            </a:r>
            <a:endParaRPr lang="x-none" sz="1600" dirty="0">
              <a:solidFill>
                <a:schemeClr val="tx1"/>
              </a:solidFill>
              <a:cs typeface="Arial" pitchFamily="34" charset="0"/>
            </a:endParaRPr>
          </a:p>
          <a:p>
            <a:pPr algn="just"/>
            <a:r>
              <a:rPr lang="en-GB" sz="1600" dirty="0">
                <a:solidFill>
                  <a:schemeClr val="tx1"/>
                </a:solidFill>
                <a:cs typeface="Arial" pitchFamily="34" charset="0"/>
              </a:rPr>
              <a:t>Ensuring a good start for youth on the labour market will require </a:t>
            </a:r>
            <a:r>
              <a:rPr lang="en-GB" sz="1600" b="1" dirty="0">
                <a:solidFill>
                  <a:schemeClr val="tx1"/>
                </a:solidFill>
                <a:cs typeface="Arial" pitchFamily="34" charset="0"/>
              </a:rPr>
              <a:t>co-coordinated policies</a:t>
            </a:r>
            <a:r>
              <a:rPr lang="en-GB" sz="1600" dirty="0">
                <a:solidFill>
                  <a:schemeClr val="tx1"/>
                </a:solidFill>
                <a:cs typeface="Arial" pitchFamily="34" charset="0"/>
              </a:rPr>
              <a:t> to bring the education system closer to the labour market, to help disadvantaged youth to find a job or participate in a training course, and to facilitate the hiring of young people by firms. </a:t>
            </a:r>
            <a:endParaRPr lang="sr-Latn-ME" sz="1600" dirty="0">
              <a:solidFill>
                <a:schemeClr val="tx1"/>
              </a:solidFill>
              <a:cs typeface="Arial" pitchFamily="34" charset="0"/>
            </a:endParaRPr>
          </a:p>
          <a:p>
            <a:pPr algn="just"/>
            <a:r>
              <a:rPr lang="x-none" sz="1600" dirty="0">
                <a:solidFill>
                  <a:schemeClr val="tx1"/>
                </a:solidFill>
                <a:cs typeface="Arial" pitchFamily="34" charset="0"/>
              </a:rPr>
              <a:t>T</a:t>
            </a:r>
            <a:r>
              <a:rPr lang="en-GB" sz="1600" dirty="0">
                <a:solidFill>
                  <a:schemeClr val="tx1"/>
                </a:solidFill>
                <a:cs typeface="Arial" pitchFamily="34" charset="0"/>
              </a:rPr>
              <a:t>he Greek government has introduced various policy responses, taking into account both the EU trends and the national strategic priorities, focusing on areas of </a:t>
            </a:r>
            <a:r>
              <a:rPr lang="en-GB" sz="1600" b="1" dirty="0">
                <a:solidFill>
                  <a:schemeClr val="tx1"/>
                </a:solidFill>
                <a:cs typeface="Arial" pitchFamily="34" charset="0"/>
              </a:rPr>
              <a:t>youth entrepreneurship</a:t>
            </a:r>
            <a:r>
              <a:rPr lang="en-GB" sz="1600" dirty="0">
                <a:solidFill>
                  <a:schemeClr val="tx1"/>
                </a:solidFill>
                <a:cs typeface="Arial" pitchFamily="34" charset="0"/>
              </a:rPr>
              <a:t>, and </a:t>
            </a:r>
            <a:r>
              <a:rPr lang="en-GB" sz="1600" b="1" dirty="0">
                <a:solidFill>
                  <a:schemeClr val="tx1"/>
                </a:solidFill>
                <a:cs typeface="Arial" pitchFamily="34" charset="0"/>
              </a:rPr>
              <a:t>agriculture </a:t>
            </a:r>
            <a:r>
              <a:rPr lang="en-GB" sz="1600" dirty="0">
                <a:solidFill>
                  <a:schemeClr val="tx1"/>
                </a:solidFill>
                <a:cs typeface="Arial" pitchFamily="34" charset="0"/>
              </a:rPr>
              <a:t>(especially in the framework of the NSRF (2007–2013)). </a:t>
            </a:r>
            <a:endParaRPr lang="x-none" sz="1600" dirty="0">
              <a:solidFill>
                <a:schemeClr val="tx1"/>
              </a:solidFill>
              <a:cs typeface="Arial" pitchFamily="34" charset="0"/>
            </a:endParaRPr>
          </a:p>
          <a:p>
            <a:pPr algn="just"/>
            <a:r>
              <a:rPr lang="en-GB" sz="1600" dirty="0">
                <a:solidFill>
                  <a:schemeClr val="tx1"/>
                </a:solidFill>
                <a:cs typeface="Arial" pitchFamily="34" charset="0"/>
              </a:rPr>
              <a:t>To combat youth unemployment the proposed measures were mainly twofold: to </a:t>
            </a:r>
            <a:r>
              <a:rPr lang="en-GB" sz="1600" b="1" dirty="0">
                <a:solidFill>
                  <a:schemeClr val="tx1"/>
                </a:solidFill>
                <a:cs typeface="Arial" pitchFamily="34" charset="0"/>
              </a:rPr>
              <a:t>incentivise employers to recruit young people </a:t>
            </a:r>
            <a:r>
              <a:rPr lang="en-GB" sz="1600" dirty="0">
                <a:solidFill>
                  <a:schemeClr val="tx1"/>
                </a:solidFill>
                <a:cs typeface="Arial" pitchFamily="34" charset="0"/>
              </a:rPr>
              <a:t>(through various subsidies), and to </a:t>
            </a:r>
            <a:r>
              <a:rPr lang="en-GB" sz="1600" b="1" dirty="0">
                <a:solidFill>
                  <a:schemeClr val="tx1"/>
                </a:solidFill>
                <a:cs typeface="Arial" pitchFamily="34" charset="0"/>
              </a:rPr>
              <a:t>support entrepreneurial start-up</a:t>
            </a:r>
            <a:r>
              <a:rPr lang="en-GB" sz="1600" dirty="0">
                <a:solidFill>
                  <a:schemeClr val="tx1"/>
                </a:solidFill>
                <a:cs typeface="Arial" pitchFamily="34" charset="0"/>
              </a:rPr>
              <a:t> </a:t>
            </a:r>
            <a:r>
              <a:rPr lang="en-GB" sz="1600" b="1" dirty="0">
                <a:solidFill>
                  <a:schemeClr val="tx1"/>
                </a:solidFill>
                <a:cs typeface="Arial" pitchFamily="34" charset="0"/>
              </a:rPr>
              <a:t>by young people</a:t>
            </a:r>
            <a:r>
              <a:rPr lang="en-GB" sz="1600" dirty="0">
                <a:solidFill>
                  <a:schemeClr val="tx1"/>
                </a:solidFill>
                <a:cs typeface="Arial" pitchFamily="34" charset="0"/>
              </a:rPr>
              <a:t>.</a:t>
            </a:r>
            <a:endParaRPr lang="x-none" sz="1600" dirty="0">
              <a:solidFill>
                <a:schemeClr val="tx1"/>
              </a:solidFill>
              <a:cs typeface="Arial" pitchFamily="34" charset="0"/>
            </a:endParaRPr>
          </a:p>
          <a:p>
            <a:pPr algn="just"/>
            <a:endParaRPr lang="ro-RO" sz="1600" dirty="0">
              <a:solidFill>
                <a:schemeClr val="tx1"/>
              </a:solidFill>
            </a:endParaRPr>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91224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ro-RO" sz="3200" dirty="0"/>
          </a:p>
        </p:txBody>
      </p:sp>
      <p:sp>
        <p:nvSpPr>
          <p:cNvPr id="3" name="Content Placeholder 2"/>
          <p:cNvSpPr>
            <a:spLocks noGrp="1"/>
          </p:cNvSpPr>
          <p:nvPr>
            <p:ph idx="1"/>
          </p:nvPr>
        </p:nvSpPr>
        <p:spPr/>
        <p:txBody>
          <a:bodyPr/>
          <a:lstStyle/>
          <a:p>
            <a:pPr algn="just"/>
            <a:r>
              <a:rPr lang="x-none" dirty="0">
                <a:cs typeface="Arial" pitchFamily="34" charset="0"/>
              </a:rPr>
              <a:t>T</a:t>
            </a:r>
            <a:r>
              <a:rPr lang="en-GB" dirty="0">
                <a:cs typeface="Arial" pitchFamily="34" charset="0"/>
              </a:rPr>
              <a:t>he majority of policy interventions targeting youth unemployment in Greece appear to have been based on </a:t>
            </a:r>
            <a:r>
              <a:rPr lang="en-GB" b="1" dirty="0">
                <a:cs typeface="Arial" pitchFamily="34" charset="0"/>
              </a:rPr>
              <a:t>top-down</a:t>
            </a:r>
            <a:r>
              <a:rPr lang="en-GB" dirty="0">
                <a:cs typeface="Arial" pitchFamily="34" charset="0"/>
              </a:rPr>
              <a:t> </a:t>
            </a:r>
            <a:r>
              <a:rPr lang="en-GB" dirty="0" smtClean="0">
                <a:cs typeface="Arial" pitchFamily="34" charset="0"/>
              </a:rPr>
              <a:t>approaches</a:t>
            </a:r>
            <a:r>
              <a:rPr lang="en-GB" dirty="0">
                <a:cs typeface="Arial" pitchFamily="34" charset="0"/>
              </a:rPr>
              <a:t>.</a:t>
            </a:r>
            <a:endParaRPr lang="x-none" dirty="0">
              <a:cs typeface="Arial" pitchFamily="34" charset="0"/>
            </a:endParaRPr>
          </a:p>
          <a:p>
            <a:pPr algn="just"/>
            <a:endParaRPr lang="x-none" dirty="0">
              <a:cs typeface="Arial" pitchFamily="34" charset="0"/>
            </a:endParaRPr>
          </a:p>
          <a:p>
            <a:pPr algn="just"/>
            <a:r>
              <a:rPr lang="en-US" dirty="0">
                <a:cs typeface="Arial" pitchFamily="34" charset="0"/>
              </a:rPr>
              <a:t>P</a:t>
            </a:r>
            <a:r>
              <a:rPr lang="x-none" dirty="0">
                <a:cs typeface="Arial" pitchFamily="34" charset="0"/>
              </a:rPr>
              <a:t>olicy measures</a:t>
            </a:r>
            <a:r>
              <a:rPr lang="en-GB" dirty="0">
                <a:cs typeface="Arial" pitchFamily="34" charset="0"/>
              </a:rPr>
              <a:t> are implemented by various public institutions; </a:t>
            </a:r>
            <a:r>
              <a:rPr lang="en-GB" dirty="0" smtClean="0">
                <a:cs typeface="Arial" pitchFamily="34" charset="0"/>
              </a:rPr>
              <a:t>there </a:t>
            </a:r>
            <a:r>
              <a:rPr lang="en-GB" dirty="0">
                <a:cs typeface="Arial" pitchFamily="34" charset="0"/>
              </a:rPr>
              <a:t>seem to be </a:t>
            </a:r>
            <a:r>
              <a:rPr lang="en-GB" b="1" dirty="0">
                <a:cs typeface="Arial" pitchFamily="34" charset="0"/>
              </a:rPr>
              <a:t>no obvious links, coherence, and coordination</a:t>
            </a:r>
            <a:r>
              <a:rPr lang="en-GB" dirty="0">
                <a:cs typeface="Arial" pitchFamily="34" charset="0"/>
              </a:rPr>
              <a:t> of these programmes, while their efficiency and effectiveness often remains unknown. </a:t>
            </a:r>
            <a:endParaRPr lang="en-US" dirty="0">
              <a:solidFill>
                <a:srgbClr val="00B0F0"/>
              </a:solidFill>
              <a:cs typeface="Arial" pitchFamily="34" charset="0"/>
            </a:endParaRPr>
          </a:p>
          <a:p>
            <a:pPr algn="just"/>
            <a:endParaRPr lang="ro-RO"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90599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a:solidFill>
                  <a:schemeClr val="bg1"/>
                </a:solidFill>
                <a:cs typeface="Arial" pitchFamily="34" charset="0"/>
              </a:rPr>
              <a:t>Youth e</a:t>
            </a:r>
            <a:r>
              <a:rPr lang="sr-Latn-ME" sz="2900" b="1" dirty="0">
                <a:solidFill>
                  <a:schemeClr val="bg1"/>
                </a:solidFill>
                <a:cs typeface="Arial" pitchFamily="34" charset="0"/>
              </a:rPr>
              <a:t>ntrepreneurship</a:t>
            </a:r>
            <a:endParaRPr lang="ro-RO" sz="2900" dirty="0">
              <a:solidFill>
                <a:schemeClr val="bg1"/>
              </a:solidFill>
            </a:endParaRPr>
          </a:p>
        </p:txBody>
      </p:sp>
      <p:sp>
        <p:nvSpPr>
          <p:cNvPr id="3" name="Content Placeholder 2"/>
          <p:cNvSpPr>
            <a:spLocks noGrp="1"/>
          </p:cNvSpPr>
          <p:nvPr>
            <p:ph idx="1"/>
          </p:nvPr>
        </p:nvSpPr>
        <p:spPr/>
        <p:txBody>
          <a:bodyPr>
            <a:normAutofit/>
          </a:bodyPr>
          <a:lstStyle/>
          <a:p>
            <a:pPr algn="just"/>
            <a:endParaRPr lang="sr-Latn-ME" sz="1600" dirty="0">
              <a:solidFill>
                <a:schemeClr val="accent2">
                  <a:lumMod val="75000"/>
                </a:schemeClr>
              </a:solidFill>
              <a:cs typeface="Arial" pitchFamily="34" charset="0"/>
            </a:endParaRPr>
          </a:p>
          <a:p>
            <a:pPr algn="just"/>
            <a:r>
              <a:rPr lang="x-none" sz="1600" dirty="0">
                <a:solidFill>
                  <a:schemeClr val="tx1"/>
                </a:solidFill>
                <a:cs typeface="Arial" pitchFamily="34" charset="0"/>
              </a:rPr>
              <a:t>T</a:t>
            </a:r>
            <a:r>
              <a:rPr lang="en-GB" sz="1600" dirty="0">
                <a:solidFill>
                  <a:schemeClr val="tx1"/>
                </a:solidFill>
                <a:cs typeface="Arial" pitchFamily="34" charset="0"/>
              </a:rPr>
              <a:t>he topic of youth entrepreneurship </a:t>
            </a:r>
            <a:r>
              <a:rPr lang="x-none" sz="1600" dirty="0">
                <a:solidFill>
                  <a:schemeClr val="tx1"/>
                </a:solidFill>
                <a:cs typeface="Arial" pitchFamily="34" charset="0"/>
              </a:rPr>
              <a:t>-</a:t>
            </a:r>
            <a:r>
              <a:rPr lang="en-GB" sz="1600" dirty="0">
                <a:solidFill>
                  <a:schemeClr val="tx1"/>
                </a:solidFill>
                <a:cs typeface="Arial" pitchFamily="34" charset="0"/>
              </a:rPr>
              <a:t> </a:t>
            </a:r>
            <a:r>
              <a:rPr lang="en-GB" sz="1600" b="1" dirty="0">
                <a:solidFill>
                  <a:schemeClr val="tx1"/>
                </a:solidFill>
                <a:cs typeface="Arial" pitchFamily="34" charset="0"/>
              </a:rPr>
              <a:t>high priority </a:t>
            </a:r>
            <a:r>
              <a:rPr lang="en-GB" sz="1600" dirty="0">
                <a:solidFill>
                  <a:schemeClr val="tx1"/>
                </a:solidFill>
                <a:cs typeface="Arial" pitchFamily="34" charset="0"/>
              </a:rPr>
              <a:t>on the political agenda in order to fight youth unemployment</a:t>
            </a:r>
            <a:r>
              <a:rPr lang="x-none" sz="1600" dirty="0">
                <a:solidFill>
                  <a:schemeClr val="tx1"/>
                </a:solidFill>
                <a:cs typeface="Arial" pitchFamily="34" charset="0"/>
              </a:rPr>
              <a:t>.</a:t>
            </a:r>
            <a:endParaRPr lang="sr-Latn-ME" sz="1600" dirty="0">
              <a:solidFill>
                <a:schemeClr val="tx1"/>
              </a:solidFill>
              <a:cs typeface="Arial" pitchFamily="34" charset="0"/>
            </a:endParaRPr>
          </a:p>
          <a:p>
            <a:pPr algn="just"/>
            <a:endParaRPr lang="x-none" sz="1600" dirty="0">
              <a:solidFill>
                <a:schemeClr val="tx1"/>
              </a:solidFill>
              <a:cs typeface="Arial" pitchFamily="34" charset="0"/>
            </a:endParaRPr>
          </a:p>
          <a:p>
            <a:pPr algn="just"/>
            <a:r>
              <a:rPr lang="en-US" sz="1600" dirty="0">
                <a:solidFill>
                  <a:schemeClr val="tx1"/>
                </a:solidFill>
                <a:cs typeface="Arial" pitchFamily="34" charset="0"/>
              </a:rPr>
              <a:t>Though </a:t>
            </a:r>
            <a:r>
              <a:rPr lang="en-US" sz="1600" dirty="0" smtClean="0">
                <a:solidFill>
                  <a:schemeClr val="tx1"/>
                </a:solidFill>
                <a:cs typeface="Arial" pitchFamily="34" charset="0"/>
              </a:rPr>
              <a:t>there is an impressively high </a:t>
            </a:r>
            <a:r>
              <a:rPr lang="en-US" sz="1600" b="1" dirty="0" smtClean="0">
                <a:solidFill>
                  <a:schemeClr val="tx1"/>
                </a:solidFill>
                <a:cs typeface="Arial" pitchFamily="34" charset="0"/>
              </a:rPr>
              <a:t>number </a:t>
            </a:r>
            <a:r>
              <a:rPr lang="en-US" sz="1600" b="1" dirty="0">
                <a:solidFill>
                  <a:schemeClr val="tx1"/>
                </a:solidFill>
                <a:cs typeface="Arial" pitchFamily="34" charset="0"/>
              </a:rPr>
              <a:t>of </a:t>
            </a:r>
            <a:r>
              <a:rPr lang="en-US" sz="1600" b="1" dirty="0" err="1">
                <a:solidFill>
                  <a:schemeClr val="tx1"/>
                </a:solidFill>
                <a:cs typeface="Arial" pitchFamily="34" charset="0"/>
              </a:rPr>
              <a:t>programmes</a:t>
            </a:r>
            <a:r>
              <a:rPr lang="en-US" sz="1600" b="1" dirty="0">
                <a:solidFill>
                  <a:schemeClr val="tx1"/>
                </a:solidFill>
                <a:cs typeface="Arial" pitchFamily="34" charset="0"/>
              </a:rPr>
              <a:t> </a:t>
            </a:r>
            <a:r>
              <a:rPr lang="en-US" sz="1600" dirty="0">
                <a:solidFill>
                  <a:schemeClr val="tx1"/>
                </a:solidFill>
                <a:cs typeface="Arial" pitchFamily="34" charset="0"/>
              </a:rPr>
              <a:t>and initiatives implemented in the field of </a:t>
            </a:r>
            <a:r>
              <a:rPr lang="en-US" sz="1600" b="1" dirty="0">
                <a:solidFill>
                  <a:schemeClr val="tx1"/>
                </a:solidFill>
                <a:cs typeface="Arial" pitchFamily="34" charset="0"/>
              </a:rPr>
              <a:t>youth entrepreneurship</a:t>
            </a:r>
            <a:r>
              <a:rPr lang="en-US" sz="1600" dirty="0">
                <a:solidFill>
                  <a:schemeClr val="tx1"/>
                </a:solidFill>
                <a:cs typeface="Arial" pitchFamily="34" charset="0"/>
              </a:rPr>
              <a:t>, </a:t>
            </a:r>
            <a:r>
              <a:rPr lang="en-US" sz="1600" dirty="0" smtClean="0">
                <a:solidFill>
                  <a:schemeClr val="tx1"/>
                </a:solidFill>
                <a:cs typeface="Arial" pitchFamily="34" charset="0"/>
              </a:rPr>
              <a:t>these </a:t>
            </a:r>
            <a:r>
              <a:rPr lang="en-US" sz="1600" dirty="0">
                <a:solidFill>
                  <a:schemeClr val="tx1"/>
                </a:solidFill>
                <a:cs typeface="Arial" pitchFamily="34" charset="0"/>
              </a:rPr>
              <a:t>are largely </a:t>
            </a:r>
            <a:r>
              <a:rPr lang="en-US" sz="1600" b="1" dirty="0">
                <a:solidFill>
                  <a:schemeClr val="tx1"/>
                </a:solidFill>
                <a:cs typeface="Arial" pitchFamily="34" charset="0"/>
              </a:rPr>
              <a:t>divorced from the real needs </a:t>
            </a:r>
            <a:r>
              <a:rPr lang="en-US" sz="1600" dirty="0">
                <a:solidFill>
                  <a:schemeClr val="tx1"/>
                </a:solidFill>
                <a:cs typeface="Arial" pitchFamily="34" charset="0"/>
              </a:rPr>
              <a:t>and the wider social and economic realities of young people’s lives, requiring more incorporation and focus if effective strategies are to be developed and implemented.</a:t>
            </a:r>
            <a:endParaRPr lang="x-none" sz="1600" dirty="0">
              <a:solidFill>
                <a:schemeClr val="tx1"/>
              </a:solidFill>
              <a:cs typeface="Arial" pitchFamily="34" charset="0"/>
            </a:endParaRPr>
          </a:p>
          <a:p>
            <a:pPr algn="just">
              <a:buNone/>
            </a:pPr>
            <a:endParaRPr lang="x-none" sz="1600" dirty="0">
              <a:solidFill>
                <a:schemeClr val="tx1"/>
              </a:solidFill>
              <a:cs typeface="Arial" pitchFamily="34" charset="0"/>
            </a:endParaRPr>
          </a:p>
          <a:p>
            <a:pPr algn="just"/>
            <a:r>
              <a:rPr lang="x-none" sz="1600" dirty="0">
                <a:solidFill>
                  <a:schemeClr val="tx1"/>
                </a:solidFill>
                <a:cs typeface="Arial" pitchFamily="34" charset="0"/>
              </a:rPr>
              <a:t>A </a:t>
            </a:r>
            <a:r>
              <a:rPr lang="en-GB" sz="1600" dirty="0">
                <a:solidFill>
                  <a:schemeClr val="tx1"/>
                </a:solidFill>
                <a:cs typeface="Arial" pitchFamily="34" charset="0"/>
              </a:rPr>
              <a:t>general impression conveyed by many respondents that youth entrepreneurship still represents </a:t>
            </a:r>
            <a:r>
              <a:rPr lang="en-GB" sz="1600" b="1" dirty="0">
                <a:solidFill>
                  <a:schemeClr val="tx1"/>
                </a:solidFill>
                <a:cs typeface="Arial" pitchFamily="34" charset="0"/>
              </a:rPr>
              <a:t>an</a:t>
            </a:r>
            <a:r>
              <a:rPr lang="en-GB" sz="1600" dirty="0">
                <a:solidFill>
                  <a:schemeClr val="tx1"/>
                </a:solidFill>
                <a:cs typeface="Arial" pitchFamily="34" charset="0"/>
              </a:rPr>
              <a:t> </a:t>
            </a:r>
            <a:r>
              <a:rPr lang="en-GB" sz="1600" b="1" dirty="0">
                <a:solidFill>
                  <a:schemeClr val="tx1"/>
                </a:solidFill>
                <a:cs typeface="Arial" pitchFamily="34" charset="0"/>
              </a:rPr>
              <a:t>experimental area</a:t>
            </a:r>
            <a:r>
              <a:rPr lang="en-GB" sz="1600" dirty="0">
                <a:solidFill>
                  <a:schemeClr val="tx1"/>
                </a:solidFill>
                <a:cs typeface="Arial" pitchFamily="34" charset="0"/>
              </a:rPr>
              <a:t> of programming, relying more on a trial and error principle than on any robust evidence. </a:t>
            </a:r>
            <a:endParaRPr lang="en-GB" sz="1600" dirty="0" smtClean="0">
              <a:solidFill>
                <a:schemeClr val="tx1"/>
              </a:solidFill>
              <a:cs typeface="Arial" pitchFamily="34" charset="0"/>
            </a:endParaRPr>
          </a:p>
          <a:p>
            <a:pPr algn="just"/>
            <a:r>
              <a:rPr lang="x-none" sz="1600" dirty="0">
                <a:solidFill>
                  <a:schemeClr val="tx1"/>
                </a:solidFill>
                <a:cs typeface="Arial" pitchFamily="34" charset="0"/>
              </a:rPr>
              <a:t>Current</a:t>
            </a:r>
            <a:r>
              <a:rPr lang="en-GB" sz="1600" dirty="0">
                <a:solidFill>
                  <a:schemeClr val="tx1"/>
                </a:solidFill>
                <a:cs typeface="Arial" pitchFamily="34" charset="0"/>
              </a:rPr>
              <a:t> public policies for youth entrepreneurship in Greece are probably based on </a:t>
            </a:r>
            <a:r>
              <a:rPr lang="en-GB" sz="1600" b="1" dirty="0">
                <a:solidFill>
                  <a:schemeClr val="tx1"/>
                </a:solidFill>
                <a:cs typeface="Arial" pitchFamily="34" charset="0"/>
              </a:rPr>
              <a:t>good intentions</a:t>
            </a:r>
            <a:r>
              <a:rPr lang="en-GB" sz="1600" dirty="0">
                <a:solidFill>
                  <a:schemeClr val="tx1"/>
                </a:solidFill>
                <a:cs typeface="Arial" pitchFamily="34" charset="0"/>
              </a:rPr>
              <a:t>, but face difficult operational challenges.  </a:t>
            </a:r>
            <a:endParaRPr lang="en-US" sz="1600" dirty="0">
              <a:solidFill>
                <a:schemeClr val="tx1"/>
              </a:solidFill>
              <a:cs typeface="Arial" pitchFamily="34" charset="0"/>
            </a:endParaRPr>
          </a:p>
          <a:p>
            <a:pPr algn="just"/>
            <a:endParaRPr lang="en-US" sz="1600" dirty="0">
              <a:cs typeface="Arial" pitchFamily="34" charset="0"/>
            </a:endParaRPr>
          </a:p>
          <a:p>
            <a:pPr algn="just"/>
            <a:endParaRPr lang="ro-RO" sz="1600" dirty="0"/>
          </a:p>
        </p:txBody>
      </p:sp>
      <p:pic>
        <p:nvPicPr>
          <p:cNvPr id="8" name="Εικόνα 7">
            <a:extLst>
              <a:ext uri="{FF2B5EF4-FFF2-40B4-BE49-F238E27FC236}">
                <a16:creationId xmlns="" xmlns:a16="http://schemas.microsoft.com/office/drawing/2014/main" id="{402AC443-7867-4A71-864A-5D6E2E2BAE5B}"/>
              </a:ext>
            </a:extLst>
          </p:cNvPr>
          <p:cNvPicPr>
            <a:picLocks noChangeAspect="1"/>
          </p:cNvPicPr>
          <p:nvPr/>
        </p:nvPicPr>
        <p:blipFill>
          <a:blip r:embed="rId2"/>
          <a:stretch>
            <a:fillRect/>
          </a:stretch>
        </p:blipFill>
        <p:spPr>
          <a:xfrm>
            <a:off x="8388992" y="5907712"/>
            <a:ext cx="3803008" cy="10174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04" y="5984748"/>
            <a:ext cx="4553712" cy="694944"/>
          </a:xfrm>
          <a:prstGeom prst="rect">
            <a:avLst/>
          </a:prstGeom>
        </p:spPr>
      </p:pic>
    </p:spTree>
    <p:extLst>
      <p:ext uri="{BB962C8B-B14F-4D97-AF65-F5344CB8AC3E}">
        <p14:creationId xmlns:p14="http://schemas.microsoft.com/office/powerpoint/2010/main" val="272816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546</TotalTime>
  <Words>2650</Words>
  <Application>Microsoft Office PowerPoint</Application>
  <PresentationFormat>Ευρεία οθόνη</PresentationFormat>
  <Paragraphs>104</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Corbel</vt:lpstr>
      <vt:lpstr>Montserrat Light</vt:lpstr>
      <vt:lpstr>Wingdings 2</vt:lpstr>
      <vt:lpstr>Frame</vt:lpstr>
      <vt:lpstr>Greek National Youth Policy</vt:lpstr>
      <vt:lpstr>Young people in Greece</vt:lpstr>
      <vt:lpstr>Young people in Greece</vt:lpstr>
      <vt:lpstr>Youth Work</vt:lpstr>
      <vt:lpstr>COVERAGE (geographical areas, social groups, policy domains) </vt:lpstr>
      <vt:lpstr>  Youth employment </vt:lpstr>
      <vt:lpstr>Παρουσίαση του PowerPoint</vt:lpstr>
      <vt:lpstr>Παρουσίαση του PowerPoint</vt:lpstr>
      <vt:lpstr>Youth entrepreneurship</vt:lpstr>
      <vt:lpstr>Linking education – labour market</vt:lpstr>
      <vt:lpstr> Greek public governance </vt:lpstr>
      <vt:lpstr>Strategic framework and vision</vt:lpstr>
      <vt:lpstr>Evidence base approach</vt:lpstr>
      <vt:lpstr>Legislation</vt:lpstr>
      <vt:lpstr>Co-ordination  (Co-operation, co-ordination and coherence)</vt:lpstr>
      <vt:lpstr>Policy &amp; Legislation </vt:lpstr>
      <vt:lpstr>Public Institutions </vt:lpstr>
      <vt:lpstr>Youth and Representation </vt:lpstr>
      <vt:lpstr>Budget &amp; Spending </vt:lpstr>
      <vt:lpstr>The Institute of Research &amp; Training on European Affairs  I.R.T.E.A.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IRTEA</dc:title>
  <dc:creator>Dimitris Georgiadis</dc:creator>
  <cp:lastModifiedBy>Dimitris Georgiadis</cp:lastModifiedBy>
  <cp:revision>67</cp:revision>
  <dcterms:created xsi:type="dcterms:W3CDTF">2015-06-23T08:52:08Z</dcterms:created>
  <dcterms:modified xsi:type="dcterms:W3CDTF">2021-01-25T12:09:22Z</dcterms:modified>
</cp:coreProperties>
</file>