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C34585-51AB-49FB-9D6E-96244762B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9ABF949-7F3D-4EB7-8B07-90A13DA40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E82817-FD2B-44EB-B669-7FA05E57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24A124D-3ADD-4961-838A-2A9A9C26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697205A-FDDE-497F-8F1B-5FFE5E0C9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78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9E9F9F-EC0B-42FD-85C3-7833C8C8B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262B061-86BC-4B78-9908-B6E79D825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719AE9E-99DB-4E55-B737-B85593E74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AF34B9-E237-4B49-BFC9-B751F16D6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E8BBC5-6433-48CA-8256-4C058FC66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746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A4F36F3-CAA1-4F1B-AF4E-CDF4121498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7917CD4-5CE7-4910-8FAB-940A3E835F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A915DA-8619-4B9A-B242-99C8EC4D1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C66C26-3C09-4E49-97F8-9D638E87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503DE49-6B56-4843-AF95-C24EC2C2C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637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6BA877-FE57-4EC0-A2CB-077E2FE63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2FFB4C-4A10-495A-85D0-0097DC692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194A97-70FB-4ED4-8D5B-414F29CC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99FBEB-C343-42DA-9A87-1622D89A9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7A3FDB5-D141-42B8-B004-6BD0D184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19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C55962-F4E2-4850-9EFE-268A03280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DD58FAD-7EA3-4F5C-818B-C5E9A6F73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746F08-0B05-41D7-9E7D-02018595F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E30B81-8769-42A5-966A-8624A1AA1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784165-02BB-4EAD-9D60-13F92D22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019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D0AC42-FADC-4E17-AFDF-83E2AED20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05F0B-BD82-4D32-8FBA-DFB09C1690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C62CBF3-4E04-4FFA-9B6A-8AF8720A1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1E2760A-F5F7-4F0C-91B8-30158A646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4D14C28-DFCB-433C-B6BC-B2C381AC3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302056-7413-474A-8AEB-ED71FAC5F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149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9FE9EF-B2D3-4E8A-A95B-1B2D9FB6D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AB44034-C078-4393-93B4-52D69A67E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52DD072-FF69-44FF-8EAC-FD8A87380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0DFF137-FFDA-48DB-B43F-A788D32772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19A5F96-EDC6-47BF-BA97-1220E1FB9C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32FF2A9-81C0-4DE0-A274-8AE5AAC9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E654F3D-3F2E-475F-9616-F68ECFD23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235BEB3-E619-422E-86EA-5C26D2A7C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019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EC21D3-33FB-4D6A-8DA5-8FCEA1BE4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C46C443-B1C8-44AB-9FAF-11EBEA6C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51C4AC3-9712-4BB2-818D-181EDC214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AD4F53C-5AB6-49C5-877E-DF99497A3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47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A77635C-ACFF-4DB9-9849-D5BA4067A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E32C865-7BF2-4294-AC5E-87B513ED0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40D8BF1-7051-47B4-872E-A179CDAA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730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136733-9FE4-4975-9F34-C3BFE3958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E03C93-C059-44FC-AA57-EF40D61DB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A56CF02-3AC9-4583-9992-EFC0533D5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2FABC0B-57F2-450E-9BDA-ED1AD23D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33BDAFA-6CD3-4258-B39B-72F22E616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8E1C06C-2C0A-4159-9D5E-6D6451A4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1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C572C0-FB2E-4563-9793-D07C47403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5C876E7-7BB8-40BE-A2A0-7DEF29752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C0CB44A-D432-4F26-B8EE-A9C7F8D90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0EED1B3-CF69-48B1-88E6-DD0C29CB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232FECD-E0BC-4687-AB68-6C1935504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448EE2-4C88-4D5D-8C9B-9FE894A8B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562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DB967CB-67B9-45F0-833C-4E25FFFCB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D8B4945-44B5-4453-B8AD-E8160A31B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73EB23E-A557-4192-B931-B23271790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14E37-A6E6-4C90-8929-E07F346690E2}" type="datetimeFigureOut">
              <a:rPr lang="pl-PL" smtClean="0"/>
              <a:t>2018-07-13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0321C6-4A8F-42AB-9743-BE1A483328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3041B7-E8E9-473C-875C-D4E2EA0B8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3398B-DDC8-4278-8928-59341F4A76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492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B2434F-EAE0-42E3-B587-8BD29AC80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	 	 	 	 	 	 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899C9DD-041F-4881-A7F6-40BD66659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74" y="1837118"/>
            <a:ext cx="11191156" cy="435965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/>
              <a:t>	</a:t>
            </a:r>
            <a:r>
              <a:rPr lang="pl-PL" b="1" dirty="0"/>
              <a:t>Projekt pn. "Budowa </a:t>
            </a:r>
            <a:r>
              <a:rPr lang="pl-PL" b="1" dirty="0" err="1"/>
              <a:t>mikroinstalacji</a:t>
            </a:r>
            <a:r>
              <a:rPr lang="pl-PL" b="1" dirty="0"/>
              <a:t> odnawialnych źródeł energii </a:t>
            </a:r>
          </a:p>
          <a:p>
            <a:pPr marL="0" indent="0" algn="ctr">
              <a:buNone/>
            </a:pPr>
            <a:r>
              <a:rPr lang="pl-PL" b="1" dirty="0"/>
              <a:t>w Gminie Starachowice", </a:t>
            </a:r>
          </a:p>
          <a:p>
            <a:pPr marL="0" indent="0" algn="ctr">
              <a:buNone/>
            </a:pPr>
            <a:r>
              <a:rPr lang="pl-PL" dirty="0"/>
              <a:t>jest współfinansowany ze środków </a:t>
            </a:r>
          </a:p>
          <a:p>
            <a:pPr marL="0" indent="0" algn="ctr">
              <a:buNone/>
            </a:pPr>
            <a:r>
              <a:rPr lang="pl-PL" dirty="0"/>
              <a:t>Europejskiego Funduszu Rozwoju Regionalnego</a:t>
            </a:r>
          </a:p>
          <a:p>
            <a:pPr marL="0" indent="0" algn="ctr">
              <a:buNone/>
            </a:pPr>
            <a:r>
              <a:rPr lang="pl-PL" dirty="0"/>
              <a:t>w ramach</a:t>
            </a:r>
          </a:p>
          <a:p>
            <a:pPr marL="0" indent="0" algn="ctr">
              <a:buNone/>
            </a:pPr>
            <a:r>
              <a:rPr lang="pl-PL" dirty="0"/>
              <a:t>Regionalnego Programu Operacyjnego Województwa Świętokrzyskiego </a:t>
            </a:r>
          </a:p>
          <a:p>
            <a:pPr marL="0" indent="0" algn="ctr">
              <a:buNone/>
            </a:pPr>
            <a:r>
              <a:rPr lang="pl-PL" dirty="0"/>
              <a:t>na lata 2014 – 2020</a:t>
            </a:r>
          </a:p>
          <a:p>
            <a:endParaRPr lang="pl-PL" dirty="0"/>
          </a:p>
          <a:p>
            <a:r>
              <a:rPr lang="pl-PL" b="1" dirty="0"/>
              <a:t>Wartość projektu</a:t>
            </a:r>
            <a:r>
              <a:rPr lang="pl-PL" dirty="0"/>
              <a:t>: 4.369.575,25 zł</a:t>
            </a:r>
          </a:p>
          <a:p>
            <a:r>
              <a:rPr lang="pl-PL" b="1" dirty="0"/>
              <a:t>Wartość dofinansowania</a:t>
            </a:r>
            <a:r>
              <a:rPr lang="pl-PL" dirty="0"/>
              <a:t>: 2.388.718,62 zł</a:t>
            </a:r>
          </a:p>
          <a:p>
            <a:r>
              <a:rPr lang="pl-PL" b="1" dirty="0"/>
              <a:t>Wkład własny</a:t>
            </a:r>
            <a:r>
              <a:rPr lang="pl-PL" dirty="0"/>
              <a:t>: 1.979.856,63 zł 	 	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9F202DA-36B6-4B74-AFE5-FBABABB92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108" y="681037"/>
            <a:ext cx="8259784" cy="840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74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7803F4-AB26-4C32-85EA-C2B20992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	 	 	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B33F3C-FA3D-4E6E-8C15-1BD3F5E20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ZAKRES PROJEKTU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1.	Montaż instalacji fotowoltaicznych – 155 gospodarstw,</a:t>
            </a:r>
          </a:p>
          <a:p>
            <a:pPr marL="0" indent="0">
              <a:buNone/>
            </a:pPr>
            <a:r>
              <a:rPr lang="pl-PL" dirty="0"/>
              <a:t>2.	Montaż kolektorów słonecznych – 15 gospodarstw,</a:t>
            </a:r>
          </a:p>
          <a:p>
            <a:pPr marL="0" indent="0">
              <a:buNone/>
            </a:pPr>
            <a:r>
              <a:rPr lang="pl-PL" dirty="0"/>
              <a:t>3.	Montaż pomp ciepła – 68 gospodarstw.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PROJEKT JEST SKIEROWANY DO MIESZKAŃCÓW Z TERENU MIASTA STARACHOWICE</a:t>
            </a:r>
          </a:p>
          <a:p>
            <a:pPr marL="0" indent="0">
              <a:buNone/>
            </a:pPr>
            <a:r>
              <a:rPr lang="pl-PL" b="1" dirty="0"/>
              <a:t>INSTALACJE BĘDĄ ZAMONTOWANE NA TERENIE MIASTA STARACHOWICE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Mieszkańcy, którzy zgłosili swój udział w projekcie oraz wykonali audyty mają pierwszeństwo udziału w projekcie.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1F3387C7-B821-4902-A0D4-790D69DB4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108" y="681037"/>
            <a:ext cx="8259784" cy="840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43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81A790D8-9022-48C3-8E69-F3B7E8EE4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796" y="722339"/>
            <a:ext cx="8254699" cy="841321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B1B256-339C-4B4C-9C88-A547BF658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851"/>
            <a:ext cx="10515600" cy="537314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WYSOKOŚĆ DOFINANSOWANIA</a:t>
            </a:r>
          </a:p>
          <a:p>
            <a:pPr marL="0" indent="0" algn="ctr">
              <a:buNone/>
            </a:pPr>
            <a:r>
              <a:rPr lang="pl-PL" dirty="0"/>
              <a:t>Mieszkańcy mogą otrzymać do 60% wartości netto dofinansowania.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WYSOKOŚC WKŁADU WŁASNEGO</a:t>
            </a:r>
          </a:p>
          <a:p>
            <a:pPr marL="0" indent="0" algn="ctr">
              <a:buNone/>
            </a:pPr>
            <a:r>
              <a:rPr lang="pl-PL" dirty="0"/>
              <a:t>40% WARTOŚCI NETTO + vat OD CAŁOŚCI INWESTYCJI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CO PO STRONIE MIESZKAŃCA</a:t>
            </a:r>
          </a:p>
          <a:p>
            <a:pPr marL="0" indent="0">
              <a:buNone/>
            </a:pPr>
            <a:r>
              <a:rPr lang="pl-PL" dirty="0"/>
              <a:t>1.	Posiadanie audytu/wizji w terenie określających zapotrzebowanie na 	moc.</a:t>
            </a:r>
          </a:p>
          <a:p>
            <a:pPr marL="0" indent="0">
              <a:buNone/>
            </a:pPr>
            <a:r>
              <a:rPr lang="pl-PL" dirty="0"/>
              <a:t>2.	Deklaracja udziału w projekcie.</a:t>
            </a:r>
          </a:p>
          <a:p>
            <a:pPr marL="0" indent="0">
              <a:buNone/>
            </a:pPr>
            <a:r>
              <a:rPr lang="pl-PL" dirty="0"/>
              <a:t>3.	Podpisanie umowy z Gminą na dostawę, montaż i utrzymanie 	trwałości projektu.</a:t>
            </a:r>
          </a:p>
          <a:p>
            <a:pPr marL="0" indent="0">
              <a:buNone/>
            </a:pPr>
            <a:r>
              <a:rPr lang="pl-PL" dirty="0"/>
              <a:t>4.	Współpraca z inspektorem nadzoru.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7933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46BCF0-F782-4172-A6D8-0B030A857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	 	 	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25EDD6-EE31-414B-9951-09BD56A03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741"/>
            <a:ext cx="10515600" cy="460822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CO PO STRONIE GMINY</a:t>
            </a:r>
          </a:p>
          <a:p>
            <a:pPr marL="0" indent="0">
              <a:buNone/>
            </a:pPr>
            <a:r>
              <a:rPr lang="pl-PL" dirty="0"/>
              <a:t>1.	Rozliczenie całości projektu oraz prowadzenie monitoringu przez cały 	okres trwałości projektu, tj. 5 lat od zakończenia inwestycji.</a:t>
            </a:r>
          </a:p>
          <a:p>
            <a:pPr marL="0" indent="0">
              <a:buNone/>
            </a:pPr>
            <a:r>
              <a:rPr lang="pl-PL" dirty="0"/>
              <a:t>2.	Zawarcie umów z mieszkańcami.</a:t>
            </a:r>
          </a:p>
          <a:p>
            <a:pPr marL="0" indent="0">
              <a:buNone/>
            </a:pPr>
            <a:r>
              <a:rPr lang="pl-PL" dirty="0"/>
              <a:t>3.	Zatrudnienie inspektora nadzoru (koszty po stronie Gminy 	Starachowice).</a:t>
            </a:r>
          </a:p>
          <a:p>
            <a:pPr marL="0" indent="0">
              <a:buNone/>
            </a:pPr>
            <a:r>
              <a:rPr lang="pl-PL" dirty="0"/>
              <a:t>4.	Przeprowadzenie procedury przetargowej na wybór Wykonawcy 	dostawy i montażu instalacji OZE.</a:t>
            </a:r>
          </a:p>
          <a:p>
            <a:pPr marL="0" indent="0">
              <a:buNone/>
            </a:pPr>
            <a:r>
              <a:rPr lang="pl-PL" dirty="0"/>
              <a:t>5.	Ubezpieczenie mienia przez okres trwałości projektu.</a:t>
            </a:r>
          </a:p>
          <a:p>
            <a:pPr marL="0" indent="0">
              <a:buNone/>
            </a:pPr>
            <a:r>
              <a:rPr lang="pl-PL" dirty="0"/>
              <a:t>6.	Prowadzenie przeglądów gwarancyjnych co najmniej przez okres 	trwałości projektu.</a:t>
            </a:r>
          </a:p>
          <a:p>
            <a:pPr marL="0" indent="0">
              <a:buNone/>
            </a:pPr>
            <a:r>
              <a:rPr lang="pl-PL" dirty="0"/>
              <a:t>7.	Bieżący kontakt z mieszkańcami.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1BE8C70-2A68-4926-BA8F-BE6506B01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271" y="607821"/>
            <a:ext cx="8259784" cy="840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025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F94C5851-BD14-4AC2-BDDD-435A51D0F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313" y="395769"/>
            <a:ext cx="8260796" cy="652362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1DB49B22-F379-441A-881E-DFA76D2F4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490" y="1139568"/>
            <a:ext cx="10515600" cy="129396"/>
          </a:xfrm>
        </p:spPr>
        <p:txBody>
          <a:bodyPr>
            <a:normAutofit fontScale="90000"/>
          </a:bodyPr>
          <a:lstStyle/>
          <a:p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4F95D2-8757-4F55-9C0E-C26C4283F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556" y="1360401"/>
            <a:ext cx="10515600" cy="4956422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HARMONOGRAM REALIZACJI PROJEKTU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dirty="0"/>
              <a:t>1.	VIII.2018 – Wybór inspektora nadzoru</a:t>
            </a:r>
          </a:p>
          <a:p>
            <a:pPr marL="0" indent="0">
              <a:buNone/>
            </a:pPr>
            <a:r>
              <a:rPr lang="pl-PL" dirty="0"/>
              <a:t>2.	VIII-IX.2018 r. – podpisanie umów z mieszkańcami</a:t>
            </a:r>
          </a:p>
          <a:p>
            <a:pPr marL="0" indent="0">
              <a:buNone/>
            </a:pPr>
            <a:r>
              <a:rPr lang="pl-PL" dirty="0"/>
              <a:t>3.	X.2018 – przetarg na wybór Wykonawcy projektu</a:t>
            </a:r>
          </a:p>
          <a:p>
            <a:pPr marL="0" indent="0">
              <a:buNone/>
            </a:pPr>
            <a:r>
              <a:rPr lang="pl-PL" dirty="0"/>
              <a:t>4.	XI.2018 – podpisanie umowy z Wykonawcą projektu</a:t>
            </a:r>
          </a:p>
          <a:p>
            <a:pPr marL="0" indent="0">
              <a:buNone/>
            </a:pPr>
            <a:r>
              <a:rPr lang="pl-PL" dirty="0"/>
              <a:t>5.	XI.2018 – IV.2019 r. – montaż urządzeń.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247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06DEA7CC-1EAA-41CF-B816-3D4FFE7BC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4810" y="693921"/>
            <a:ext cx="8259784" cy="840169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B8BDC93B-0542-42F3-B980-11FD25B7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EAEE10-E658-459E-8889-2986427BB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911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dirty="0"/>
              <a:t>1.	</a:t>
            </a:r>
            <a:r>
              <a:rPr lang="pl-PL" b="1" dirty="0" err="1"/>
              <a:t>Fotowoltaika</a:t>
            </a:r>
            <a:r>
              <a:rPr lang="pl-PL" b="1" dirty="0"/>
              <a:t> (kwoty netto), VAT 8%: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- 2,16 kW – 10.500,00 zł</a:t>
            </a:r>
          </a:p>
          <a:p>
            <a:pPr marL="0" indent="0">
              <a:buNone/>
            </a:pPr>
            <a:r>
              <a:rPr lang="pl-PL" dirty="0"/>
              <a:t>- 2,43 kW – 11.300,00 zł</a:t>
            </a:r>
          </a:p>
          <a:p>
            <a:pPr marL="0" indent="0">
              <a:buNone/>
            </a:pPr>
            <a:r>
              <a:rPr lang="pl-PL" dirty="0"/>
              <a:t>- 2,97 kW – 12.600,00 zł</a:t>
            </a:r>
          </a:p>
          <a:p>
            <a:pPr marL="0" indent="0">
              <a:buNone/>
            </a:pPr>
            <a:r>
              <a:rPr lang="pl-PL" dirty="0"/>
              <a:t>- 3,24 kW – 13.300,00 zł</a:t>
            </a:r>
          </a:p>
          <a:p>
            <a:pPr marL="0" indent="0">
              <a:buNone/>
            </a:pPr>
            <a:r>
              <a:rPr lang="pl-PL" dirty="0"/>
              <a:t>- 3,51 kW – 14.600,00 zł</a:t>
            </a:r>
          </a:p>
          <a:p>
            <a:pPr marL="0" indent="0">
              <a:buNone/>
            </a:pPr>
            <a:r>
              <a:rPr lang="pl-PL" dirty="0"/>
              <a:t>- 4,05 kW – 15.500,00 zł</a:t>
            </a:r>
          </a:p>
          <a:p>
            <a:pPr marL="0" indent="0">
              <a:buNone/>
            </a:pPr>
            <a:r>
              <a:rPr lang="pl-PL" dirty="0"/>
              <a:t>- 4,59 kW – 17.400,00 zł</a:t>
            </a:r>
          </a:p>
          <a:p>
            <a:pPr marL="0" indent="0">
              <a:buNone/>
            </a:pPr>
            <a:r>
              <a:rPr lang="pl-PL" dirty="0"/>
              <a:t>- 5,13 kW – 20.300,00 zł</a:t>
            </a:r>
          </a:p>
          <a:p>
            <a:pPr marL="0" indent="0">
              <a:buNone/>
            </a:pPr>
            <a:r>
              <a:rPr lang="pl-PL" dirty="0"/>
              <a:t>- 5,40 kW – 22.900,00 zł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19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9779004A-BC25-4162-B21A-AC9A7FF5C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577" y="771132"/>
            <a:ext cx="8259784" cy="84306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6B23594-D60E-4CF3-867B-C87A47D38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8F2883-45E4-4437-8664-DD90F2383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911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- 5,94 kW – 24.600,00 zł</a:t>
            </a:r>
          </a:p>
          <a:p>
            <a:pPr marL="0" indent="0">
              <a:buNone/>
            </a:pPr>
            <a:r>
              <a:rPr lang="pl-PL" dirty="0"/>
              <a:t>- 6,48 kW – 26.100,00 zł</a:t>
            </a:r>
          </a:p>
          <a:p>
            <a:pPr marL="0" indent="0">
              <a:buNone/>
            </a:pPr>
            <a:r>
              <a:rPr lang="pl-PL" dirty="0"/>
              <a:t>- 7,02 kW – 29.800,00 zł</a:t>
            </a:r>
          </a:p>
          <a:p>
            <a:pPr marL="0" indent="0">
              <a:buNone/>
            </a:pPr>
            <a:r>
              <a:rPr lang="pl-PL" dirty="0"/>
              <a:t>- 8,10 kW – 34.400,00 zł</a:t>
            </a:r>
          </a:p>
          <a:p>
            <a:pPr marL="0" indent="0">
              <a:buNone/>
            </a:pPr>
            <a:r>
              <a:rPr lang="pl-PL" dirty="0"/>
              <a:t>- 9,72 kW – 41.600,00 zł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lvl="0" indent="0" algn="ctr">
              <a:buNone/>
            </a:pPr>
            <a:r>
              <a:rPr lang="pl-PL" b="1" dirty="0"/>
              <a:t>Kolektory słoneczne (netto), VAT 8%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- kolektor ze zbiornikiem 200 l – 10.000,00 zł</a:t>
            </a:r>
          </a:p>
          <a:p>
            <a:pPr marL="0" indent="0">
              <a:buNone/>
            </a:pPr>
            <a:r>
              <a:rPr lang="pl-PL" dirty="0"/>
              <a:t>- kolektor ze zbiornikiem 300 l – 11.000,00 zł</a:t>
            </a:r>
          </a:p>
          <a:p>
            <a:pPr marL="0" indent="0">
              <a:buNone/>
            </a:pPr>
            <a:r>
              <a:rPr lang="pl-PL" dirty="0"/>
              <a:t>- kolektor ze zbiornikiem 500 l – 13.000,00 zł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2755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4D15B441-387F-4E7A-90E8-BFC05329A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108" y="685592"/>
            <a:ext cx="8259784" cy="840169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9E3BDC66-419D-4D4D-982D-A2E3F863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59258B-4E19-4375-AFD8-49A1C3337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77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3.	Pompy ciepła (netto) , VAT 23%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- moc 2 kW, </a:t>
            </a:r>
            <a:r>
              <a:rPr lang="pl-PL" dirty="0" err="1"/>
              <a:t>c.</a:t>
            </a:r>
            <a:r>
              <a:rPr lang="pl-PL" err="1"/>
              <a:t>w</a:t>
            </a:r>
            <a:r>
              <a:rPr lang="pl-PL"/>
              <a:t>.u. </a:t>
            </a:r>
            <a:r>
              <a:rPr lang="pl-PL" dirty="0"/>
              <a:t>– 6.000,00 zł</a:t>
            </a:r>
          </a:p>
          <a:p>
            <a:pPr marL="0" indent="0">
              <a:buNone/>
            </a:pPr>
            <a:r>
              <a:rPr lang="pl-PL" dirty="0"/>
              <a:t>- moc 8 kW , </a:t>
            </a:r>
            <a:r>
              <a:rPr lang="pl-PL" dirty="0" err="1"/>
              <a:t>cwu</a:t>
            </a:r>
            <a:r>
              <a:rPr lang="pl-PL" dirty="0"/>
              <a:t> + co – 34.300,00 zł</a:t>
            </a:r>
          </a:p>
          <a:p>
            <a:pPr marL="0" indent="0">
              <a:buNone/>
            </a:pPr>
            <a:r>
              <a:rPr lang="pl-PL" dirty="0"/>
              <a:t>- moc 10 kW , </a:t>
            </a:r>
            <a:r>
              <a:rPr lang="pl-PL" dirty="0" err="1"/>
              <a:t>cwu</a:t>
            </a:r>
            <a:r>
              <a:rPr lang="pl-PL" dirty="0"/>
              <a:t> + co – 36.400,00 zł</a:t>
            </a:r>
          </a:p>
          <a:p>
            <a:pPr marL="0" indent="0">
              <a:buNone/>
            </a:pPr>
            <a:r>
              <a:rPr lang="pl-PL" dirty="0"/>
              <a:t>- moc 13 kW , </a:t>
            </a:r>
            <a:r>
              <a:rPr lang="pl-PL" dirty="0" err="1"/>
              <a:t>cwu</a:t>
            </a:r>
            <a:r>
              <a:rPr lang="pl-PL" dirty="0"/>
              <a:t> + co – 38.800,00 zł</a:t>
            </a:r>
          </a:p>
          <a:p>
            <a:pPr marL="0" indent="0">
              <a:buNone/>
            </a:pPr>
            <a:r>
              <a:rPr lang="pl-PL" dirty="0"/>
              <a:t>- moc 16 kW, </a:t>
            </a:r>
            <a:r>
              <a:rPr lang="pl-PL" dirty="0" err="1"/>
              <a:t>cwu</a:t>
            </a:r>
            <a:r>
              <a:rPr lang="pl-PL" dirty="0"/>
              <a:t> + co – 41.500,00 zł</a:t>
            </a:r>
          </a:p>
          <a:p>
            <a:pPr marL="0" indent="0">
              <a:buNone/>
            </a:pPr>
            <a:r>
              <a:rPr lang="pl-PL" dirty="0"/>
              <a:t>- moc 20 kW, </a:t>
            </a:r>
            <a:r>
              <a:rPr lang="pl-PL" dirty="0" err="1"/>
              <a:t>cwu</a:t>
            </a:r>
            <a:r>
              <a:rPr lang="pl-PL" dirty="0"/>
              <a:t> + co – 45.500,00 zł</a:t>
            </a:r>
          </a:p>
          <a:p>
            <a:pPr marL="0" indent="0">
              <a:buNone/>
            </a:pPr>
            <a:r>
              <a:rPr lang="pl-PL" dirty="0"/>
              <a:t>- moc 20 kW, </a:t>
            </a:r>
            <a:r>
              <a:rPr lang="pl-PL" dirty="0" err="1"/>
              <a:t>cwu</a:t>
            </a:r>
            <a:r>
              <a:rPr lang="pl-PL" dirty="0"/>
              <a:t> + co – 49.900,00 zł</a:t>
            </a:r>
          </a:p>
          <a:p>
            <a:pPr marL="0" indent="0">
              <a:buNone/>
            </a:pPr>
            <a:r>
              <a:rPr lang="pl-PL" dirty="0"/>
              <a:t>- moc 40 kW, </a:t>
            </a:r>
            <a:r>
              <a:rPr lang="pl-PL" dirty="0" err="1"/>
              <a:t>cwu</a:t>
            </a:r>
            <a:r>
              <a:rPr lang="pl-PL" dirty="0"/>
              <a:t> + co – 76.500,00 zł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8839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B0DC3AB2-4A0A-4A16-8A1F-A790BF9A3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108" y="607821"/>
            <a:ext cx="8259784" cy="840169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1696702F-EE3C-4917-ACFC-223F60470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941"/>
          </a:xfrm>
        </p:spPr>
        <p:txBody>
          <a:bodyPr>
            <a:normAutofit fontScale="90000"/>
          </a:bodyPr>
          <a:lstStyle/>
          <a:p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ADD187-97E8-4B2A-A078-1E555B3E4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24554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DANE KONTAKTOWE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Referat ds. Pozyskiwania Funduszy Zewnętrznych </a:t>
            </a:r>
          </a:p>
          <a:p>
            <a:pPr marL="0" indent="0" algn="ctr">
              <a:buNone/>
            </a:pPr>
            <a:r>
              <a:rPr lang="pl-PL" dirty="0"/>
              <a:t>041 273 82 79</a:t>
            </a:r>
          </a:p>
          <a:p>
            <a:pPr marL="0" indent="0" algn="ctr">
              <a:buNone/>
            </a:pPr>
            <a:r>
              <a:rPr lang="pl-PL" dirty="0"/>
              <a:t>Referat Inwestycji Miejskich i Rozwoju Gospodarczego </a:t>
            </a:r>
          </a:p>
          <a:p>
            <a:pPr marL="0" indent="0" algn="ctr">
              <a:buNone/>
            </a:pPr>
            <a:r>
              <a:rPr lang="pl-PL" dirty="0"/>
              <a:t>041 273 82 74</a:t>
            </a:r>
          </a:p>
          <a:p>
            <a:pPr marL="514350" indent="-514350">
              <a:buAutoNum type="arabicPeriod"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PYTANIA DO WYSTĄPIENIA</a:t>
            </a:r>
          </a:p>
        </p:txBody>
      </p:sp>
    </p:spTree>
    <p:extLst>
      <p:ext uri="{BB962C8B-B14F-4D97-AF65-F5344CB8AC3E}">
        <p14:creationId xmlns:p14="http://schemas.microsoft.com/office/powerpoint/2010/main" val="4013397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112</Words>
  <Application>Microsoft Office PowerPoint</Application>
  <PresentationFormat>Panoramiczny</PresentationFormat>
  <Paragraphs>95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              </vt:lpstr>
      <vt:lpstr>       </vt:lpstr>
      <vt:lpstr>Prezentacja programu PowerPoint</vt:lpstr>
      <vt:lpstr>       </vt:lpstr>
      <vt:lpstr>.</vt:lpstr>
      <vt:lpstr>. </vt:lpstr>
      <vt:lpstr>.</vt:lpstr>
      <vt:lpstr>.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</dc:title>
  <dc:creator>Elżbieta EG. Gralec</dc:creator>
  <cp:lastModifiedBy>Elżbieta EG. Gralec</cp:lastModifiedBy>
  <cp:revision>6</cp:revision>
  <dcterms:created xsi:type="dcterms:W3CDTF">2018-07-12T13:39:15Z</dcterms:created>
  <dcterms:modified xsi:type="dcterms:W3CDTF">2018-07-13T10:42:13Z</dcterms:modified>
</cp:coreProperties>
</file>